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handoutMasterIdLst>
    <p:handoutMasterId r:id="rId16"/>
  </p:handoutMasterIdLst>
  <p:sldIdLst>
    <p:sldId id="256" r:id="rId2"/>
    <p:sldId id="1153" r:id="rId3"/>
    <p:sldId id="1154" r:id="rId4"/>
    <p:sldId id="1160" r:id="rId5"/>
    <p:sldId id="793" r:id="rId6"/>
    <p:sldId id="949" r:id="rId7"/>
    <p:sldId id="950" r:id="rId8"/>
    <p:sldId id="1112" r:id="rId9"/>
    <p:sldId id="1195" r:id="rId10"/>
    <p:sldId id="1182" r:id="rId11"/>
    <p:sldId id="1193" r:id="rId12"/>
    <p:sldId id="1194" r:id="rId13"/>
    <p:sldId id="1192" r:id="rId14"/>
  </p:sldIdLst>
  <p:sldSz cx="9144000" cy="6858000" type="screen4x3"/>
  <p:notesSz cx="7302500" cy="9588500"/>
  <p:defaultTextStyle>
    <a:defPPr>
      <a:defRPr lang="en-AU"/>
    </a:defPPr>
    <a:lvl1pPr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2860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7432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2004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6576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 Kasabov" initials="NK" lastIdx="1" clrIdx="0">
    <p:extLst>
      <p:ext uri="{19B8F6BF-5375-455C-9EA6-DF929625EA0E}">
        <p15:presenceInfo xmlns:p15="http://schemas.microsoft.com/office/powerpoint/2012/main" userId="S::nkasabov@aut.ac.nz::b9137a6d-cf35-4166-b749-bc6e82bb1e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FF33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03" autoAdjust="0"/>
  </p:normalViewPr>
  <p:slideViewPr>
    <p:cSldViewPr>
      <p:cViewPr varScale="1">
        <p:scale>
          <a:sx n="111" d="100"/>
          <a:sy n="111" d="100"/>
        </p:scale>
        <p:origin x="165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1" d="100"/>
          <a:sy n="61" d="100"/>
        </p:scale>
        <p:origin x="-3246" y="-96"/>
      </p:cViewPr>
      <p:guideLst>
        <p:guide orient="horz" pos="3020"/>
        <p:guide pos="23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AU"/>
          </a:p>
        </p:txBody>
      </p:sp>
      <p:sp>
        <p:nvSpPr>
          <p:cNvPr id="167939"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AU"/>
          </a:p>
        </p:txBody>
      </p:sp>
      <p:sp>
        <p:nvSpPr>
          <p:cNvPr id="167940"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AU"/>
          </a:p>
        </p:txBody>
      </p:sp>
      <p:sp>
        <p:nvSpPr>
          <p:cNvPr id="167941"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AEA355D8-A118-4BA1-8F4C-B79E9581A4BE}" type="slidenum">
              <a:rPr lang="en-AU" altLang="en-US"/>
              <a:pPr>
                <a:defRPr/>
              </a:pPr>
              <a:t>‹#›</a:t>
            </a:fld>
            <a:endParaRPr lang="en-AU" altLang="en-US"/>
          </a:p>
        </p:txBody>
      </p:sp>
    </p:spTree>
    <p:extLst>
      <p:ext uri="{BB962C8B-B14F-4D97-AF65-F5344CB8AC3E}">
        <p14:creationId xmlns:p14="http://schemas.microsoft.com/office/powerpoint/2010/main" val="256533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NZ"/>
          </a:p>
        </p:txBody>
      </p:sp>
      <p:sp>
        <p:nvSpPr>
          <p:cNvPr id="4915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NZ"/>
          </a:p>
        </p:txBody>
      </p:sp>
      <p:sp>
        <p:nvSpPr>
          <p:cNvPr id="205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NZ" noProof="0"/>
              <a:t>Click to edit Master text styles</a:t>
            </a:r>
          </a:p>
          <a:p>
            <a:pPr lvl="1"/>
            <a:r>
              <a:rPr lang="en-NZ" noProof="0"/>
              <a:t>Second level</a:t>
            </a:r>
          </a:p>
          <a:p>
            <a:pPr lvl="2"/>
            <a:r>
              <a:rPr lang="en-NZ" noProof="0"/>
              <a:t>Third level</a:t>
            </a:r>
          </a:p>
          <a:p>
            <a:pPr lvl="3"/>
            <a:r>
              <a:rPr lang="en-NZ" noProof="0"/>
              <a:t>Fourth level</a:t>
            </a:r>
          </a:p>
          <a:p>
            <a:pPr lvl="4"/>
            <a:r>
              <a:rPr lang="en-NZ" noProof="0"/>
              <a:t>Fifth level</a:t>
            </a:r>
          </a:p>
        </p:txBody>
      </p:sp>
      <p:sp>
        <p:nvSpPr>
          <p:cNvPr id="4915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NZ"/>
          </a:p>
        </p:txBody>
      </p:sp>
      <p:sp>
        <p:nvSpPr>
          <p:cNvPr id="4915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CCCD522B-5354-4D72-B2CA-CCF9E18E35AB}" type="slidenum">
              <a:rPr lang="en-NZ" altLang="en-US"/>
              <a:pPr>
                <a:defRPr/>
              </a:pPr>
              <a:t>‹#›</a:t>
            </a:fld>
            <a:endParaRPr lang="en-NZ" altLang="en-US"/>
          </a:p>
        </p:txBody>
      </p:sp>
    </p:spTree>
    <p:extLst>
      <p:ext uri="{BB962C8B-B14F-4D97-AF65-F5344CB8AC3E}">
        <p14:creationId xmlns:p14="http://schemas.microsoft.com/office/powerpoint/2010/main" val="37519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4C539C16-099B-4EF1-8613-8CCA00DB1B15}" type="slidenum">
              <a:rPr lang="en-AU" altLang="en-US"/>
              <a:pPr>
                <a:defRPr/>
              </a:pPr>
              <a:t>‹#›</a:t>
            </a:fld>
            <a:endParaRPr lang="en-AU" altLang="en-US"/>
          </a:p>
        </p:txBody>
      </p:sp>
    </p:spTree>
    <p:extLst>
      <p:ext uri="{BB962C8B-B14F-4D97-AF65-F5344CB8AC3E}">
        <p14:creationId xmlns:p14="http://schemas.microsoft.com/office/powerpoint/2010/main" val="22994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2A5A0AB5-A308-4390-AF45-BE70317D87C8}" type="slidenum">
              <a:rPr lang="en-AU" altLang="en-US"/>
              <a:pPr>
                <a:defRPr/>
              </a:pPr>
              <a:t>‹#›</a:t>
            </a:fld>
            <a:endParaRPr lang="en-AU" altLang="en-US"/>
          </a:p>
        </p:txBody>
      </p:sp>
    </p:spTree>
    <p:extLst>
      <p:ext uri="{BB962C8B-B14F-4D97-AF65-F5344CB8AC3E}">
        <p14:creationId xmlns:p14="http://schemas.microsoft.com/office/powerpoint/2010/main" val="80869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A71B063D-F056-42F8-81DB-263AC629809B}" type="slidenum">
              <a:rPr lang="en-AU" altLang="en-US"/>
              <a:pPr>
                <a:defRPr/>
              </a:pPr>
              <a:t>‹#›</a:t>
            </a:fld>
            <a:endParaRPr lang="en-AU" altLang="en-US"/>
          </a:p>
        </p:txBody>
      </p:sp>
    </p:spTree>
    <p:extLst>
      <p:ext uri="{BB962C8B-B14F-4D97-AF65-F5344CB8AC3E}">
        <p14:creationId xmlns:p14="http://schemas.microsoft.com/office/powerpoint/2010/main" val="75727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5" name="Rectangle 6"/>
          <p:cNvSpPr>
            <a:spLocks noGrp="1" noChangeArrowheads="1"/>
          </p:cNvSpPr>
          <p:nvPr>
            <p:ph type="sldNum" sz="quarter" idx="12"/>
          </p:nvPr>
        </p:nvSpPr>
        <p:spPr>
          <a:ln/>
        </p:spPr>
        <p:txBody>
          <a:bodyPr/>
          <a:lstStyle>
            <a:lvl1pPr>
              <a:defRPr/>
            </a:lvl1pPr>
          </a:lstStyle>
          <a:p>
            <a:pPr>
              <a:defRPr/>
            </a:pPr>
            <a:fld id="{3EC03465-60ED-43F0-8C49-850CF3BA2AEA}" type="slidenum">
              <a:rPr lang="en-AU" altLang="en-US"/>
              <a:pPr>
                <a:defRPr/>
              </a:pPr>
              <a:t>‹#›</a:t>
            </a:fld>
            <a:endParaRPr lang="en-AU" altLang="en-US"/>
          </a:p>
        </p:txBody>
      </p:sp>
    </p:spTree>
    <p:extLst>
      <p:ext uri="{BB962C8B-B14F-4D97-AF65-F5344CB8AC3E}">
        <p14:creationId xmlns:p14="http://schemas.microsoft.com/office/powerpoint/2010/main" val="272597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C9C8733A-EC50-4CFA-A710-35D5A9CE8BB8}" type="slidenum">
              <a:rPr lang="en-AU" altLang="en-US"/>
              <a:pPr>
                <a:defRPr/>
              </a:pPr>
              <a:t>‹#›</a:t>
            </a:fld>
            <a:endParaRPr lang="en-AU" altLang="en-US"/>
          </a:p>
        </p:txBody>
      </p:sp>
    </p:spTree>
    <p:extLst>
      <p:ext uri="{BB962C8B-B14F-4D97-AF65-F5344CB8AC3E}">
        <p14:creationId xmlns:p14="http://schemas.microsoft.com/office/powerpoint/2010/main" val="104411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648200" y="1981200"/>
            <a:ext cx="3810000" cy="4114800"/>
          </a:xfrm>
        </p:spPr>
        <p:txBody>
          <a:bodyPr/>
          <a:lstStyle/>
          <a:p>
            <a:pPr lvl="0"/>
            <a:endParaRPr lang="en-NZ" noProof="0"/>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A34A768C-1C78-4ABB-AE74-C2E567AA7735}" type="slidenum">
              <a:rPr lang="en-AU" altLang="en-US"/>
              <a:pPr>
                <a:defRPr/>
              </a:pPr>
              <a:t>‹#›</a:t>
            </a:fld>
            <a:endParaRPr lang="en-AU" altLang="en-US"/>
          </a:p>
        </p:txBody>
      </p:sp>
    </p:spTree>
    <p:extLst>
      <p:ext uri="{BB962C8B-B14F-4D97-AF65-F5344CB8AC3E}">
        <p14:creationId xmlns:p14="http://schemas.microsoft.com/office/powerpoint/2010/main" val="185775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AU"/>
          </a:p>
        </p:txBody>
      </p:sp>
      <p:sp>
        <p:nvSpPr>
          <p:cNvPr id="7"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8" name="Rectangle 6"/>
          <p:cNvSpPr>
            <a:spLocks noGrp="1" noChangeArrowheads="1"/>
          </p:cNvSpPr>
          <p:nvPr>
            <p:ph type="sldNum" sz="quarter" idx="12"/>
          </p:nvPr>
        </p:nvSpPr>
        <p:spPr>
          <a:ln/>
        </p:spPr>
        <p:txBody>
          <a:bodyPr/>
          <a:lstStyle>
            <a:lvl1pPr>
              <a:defRPr/>
            </a:lvl1pPr>
          </a:lstStyle>
          <a:p>
            <a:pPr>
              <a:defRPr/>
            </a:pPr>
            <a:fld id="{FD72BCB1-19E0-4353-8570-403AEB149407}" type="slidenum">
              <a:rPr lang="en-AU" altLang="en-US"/>
              <a:pPr>
                <a:defRPr/>
              </a:pPr>
              <a:t>‹#›</a:t>
            </a:fld>
            <a:endParaRPr lang="en-AU" altLang="en-US"/>
          </a:p>
        </p:txBody>
      </p:sp>
    </p:spTree>
    <p:extLst>
      <p:ext uri="{BB962C8B-B14F-4D97-AF65-F5344CB8AC3E}">
        <p14:creationId xmlns:p14="http://schemas.microsoft.com/office/powerpoint/2010/main" val="1123916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ClipArt Placeholder 2"/>
          <p:cNvSpPr>
            <a:spLocks noGrp="1"/>
          </p:cNvSpPr>
          <p:nvPr>
            <p:ph type="clipArt" sz="half" idx="1"/>
          </p:nvPr>
        </p:nvSpPr>
        <p:spPr>
          <a:xfrm>
            <a:off x="685800" y="1981200"/>
            <a:ext cx="3810000" cy="4114800"/>
          </a:xfrm>
        </p:spPr>
        <p:txBody>
          <a:bodyPr/>
          <a:lstStyle/>
          <a:p>
            <a:pPr lvl="0"/>
            <a:endParaRPr lang="en-NZ"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11792BE0-0F2B-4091-85B7-673F10042157}" type="slidenum">
              <a:rPr lang="en-AU" altLang="en-US"/>
              <a:pPr>
                <a:defRPr/>
              </a:pPr>
              <a:t>‹#›</a:t>
            </a:fld>
            <a:endParaRPr lang="en-AU" altLang="en-US"/>
          </a:p>
        </p:txBody>
      </p:sp>
    </p:spTree>
    <p:extLst>
      <p:ext uri="{BB962C8B-B14F-4D97-AF65-F5344CB8AC3E}">
        <p14:creationId xmlns:p14="http://schemas.microsoft.com/office/powerpoint/2010/main" val="398433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able Placeholder 2"/>
          <p:cNvSpPr>
            <a:spLocks noGrp="1"/>
          </p:cNvSpPr>
          <p:nvPr>
            <p:ph type="tbl" idx="1"/>
          </p:nvPr>
        </p:nvSpPr>
        <p:spPr>
          <a:xfrm>
            <a:off x="685800" y="1981200"/>
            <a:ext cx="7772400" cy="4114800"/>
          </a:xfrm>
        </p:spPr>
        <p:txBody>
          <a:bodyPr/>
          <a:lstStyle/>
          <a:p>
            <a:pPr lvl="0"/>
            <a:endParaRPr lang="en-NZ" noProof="0"/>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D60FDE93-55BC-4779-ABB5-AF4A6D2FFB81}" type="slidenum">
              <a:rPr lang="en-AU" altLang="en-US"/>
              <a:pPr>
                <a:defRPr/>
              </a:pPr>
              <a:t>‹#›</a:t>
            </a:fld>
            <a:endParaRPr lang="en-AU" altLang="en-US"/>
          </a:p>
        </p:txBody>
      </p:sp>
    </p:spTree>
    <p:extLst>
      <p:ext uri="{BB962C8B-B14F-4D97-AF65-F5344CB8AC3E}">
        <p14:creationId xmlns:p14="http://schemas.microsoft.com/office/powerpoint/2010/main" val="245716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AU"/>
          </a:p>
        </p:txBody>
      </p:sp>
      <p:sp>
        <p:nvSpPr>
          <p:cNvPr id="7"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8" name="Rectangle 6"/>
          <p:cNvSpPr>
            <a:spLocks noGrp="1" noChangeArrowheads="1"/>
          </p:cNvSpPr>
          <p:nvPr>
            <p:ph type="sldNum" sz="quarter" idx="12"/>
          </p:nvPr>
        </p:nvSpPr>
        <p:spPr>
          <a:ln/>
        </p:spPr>
        <p:txBody>
          <a:bodyPr/>
          <a:lstStyle>
            <a:lvl1pPr>
              <a:defRPr/>
            </a:lvl1pPr>
          </a:lstStyle>
          <a:p>
            <a:pPr>
              <a:defRPr/>
            </a:pPr>
            <a:fld id="{EF053241-7D3C-405A-BB67-502E9D5F3A85}" type="slidenum">
              <a:rPr lang="en-AU" altLang="en-US"/>
              <a:pPr>
                <a:defRPr/>
              </a:pPr>
              <a:t>‹#›</a:t>
            </a:fld>
            <a:endParaRPr lang="en-AU" altLang="en-US"/>
          </a:p>
        </p:txBody>
      </p:sp>
    </p:spTree>
    <p:extLst>
      <p:ext uri="{BB962C8B-B14F-4D97-AF65-F5344CB8AC3E}">
        <p14:creationId xmlns:p14="http://schemas.microsoft.com/office/powerpoint/2010/main" val="3560979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9" name="Rectangle 6"/>
          <p:cNvSpPr>
            <a:spLocks noGrp="1" noChangeArrowheads="1"/>
          </p:cNvSpPr>
          <p:nvPr>
            <p:ph type="sldNum" sz="quarter" idx="12"/>
          </p:nvPr>
        </p:nvSpPr>
        <p:spPr>
          <a:ln/>
        </p:spPr>
        <p:txBody>
          <a:bodyPr/>
          <a:lstStyle>
            <a:lvl1pPr>
              <a:defRPr/>
            </a:lvl1pPr>
          </a:lstStyle>
          <a:p>
            <a:pPr>
              <a:defRPr/>
            </a:pPr>
            <a:fld id="{678CBF6F-112F-4DD4-ABA9-AAD686CA039E}" type="slidenum">
              <a:rPr lang="en-AU" altLang="en-US"/>
              <a:pPr>
                <a:defRPr/>
              </a:pPr>
              <a:t>‹#›</a:t>
            </a:fld>
            <a:endParaRPr lang="en-AU" altLang="en-US"/>
          </a:p>
        </p:txBody>
      </p:sp>
    </p:spTree>
    <p:extLst>
      <p:ext uri="{BB962C8B-B14F-4D97-AF65-F5344CB8AC3E}">
        <p14:creationId xmlns:p14="http://schemas.microsoft.com/office/powerpoint/2010/main" val="414108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5493281C-4A36-4409-850D-A8CE19DF8C47}" type="slidenum">
              <a:rPr lang="en-AU" altLang="en-US"/>
              <a:pPr>
                <a:defRPr/>
              </a:pPr>
              <a:t>‹#›</a:t>
            </a:fld>
            <a:endParaRPr lang="en-AU" altLang="en-US"/>
          </a:p>
        </p:txBody>
      </p:sp>
    </p:spTree>
    <p:extLst>
      <p:ext uri="{BB962C8B-B14F-4D97-AF65-F5344CB8AC3E}">
        <p14:creationId xmlns:p14="http://schemas.microsoft.com/office/powerpoint/2010/main" val="9349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7040DAD8-6219-4BEC-AE0D-364BE560610D}" type="slidenum">
              <a:rPr lang="en-AU" altLang="en-US"/>
              <a:pPr>
                <a:defRPr/>
              </a:pPr>
              <a:t>‹#›</a:t>
            </a:fld>
            <a:endParaRPr lang="en-AU" altLang="en-US"/>
          </a:p>
        </p:txBody>
      </p:sp>
    </p:spTree>
    <p:extLst>
      <p:ext uri="{BB962C8B-B14F-4D97-AF65-F5344CB8AC3E}">
        <p14:creationId xmlns:p14="http://schemas.microsoft.com/office/powerpoint/2010/main" val="15372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AB754E72-D327-4669-80B6-CC23391044CC}" type="slidenum">
              <a:rPr lang="en-AU" altLang="en-US"/>
              <a:pPr>
                <a:defRPr/>
              </a:pPr>
              <a:t>‹#›</a:t>
            </a:fld>
            <a:endParaRPr lang="en-AU" altLang="en-US"/>
          </a:p>
        </p:txBody>
      </p:sp>
    </p:spTree>
    <p:extLst>
      <p:ext uri="{BB962C8B-B14F-4D97-AF65-F5344CB8AC3E}">
        <p14:creationId xmlns:p14="http://schemas.microsoft.com/office/powerpoint/2010/main" val="377976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9" name="Rectangle 6"/>
          <p:cNvSpPr>
            <a:spLocks noGrp="1" noChangeArrowheads="1"/>
          </p:cNvSpPr>
          <p:nvPr>
            <p:ph type="sldNum" sz="quarter" idx="12"/>
          </p:nvPr>
        </p:nvSpPr>
        <p:spPr>
          <a:ln/>
        </p:spPr>
        <p:txBody>
          <a:bodyPr/>
          <a:lstStyle>
            <a:lvl1pPr>
              <a:defRPr/>
            </a:lvl1pPr>
          </a:lstStyle>
          <a:p>
            <a:pPr>
              <a:defRPr/>
            </a:pPr>
            <a:fld id="{9BCF99C8-CDFD-4CB0-AE62-0EDED35AB4D0}" type="slidenum">
              <a:rPr lang="en-AU" altLang="en-US"/>
              <a:pPr>
                <a:defRPr/>
              </a:pPr>
              <a:t>‹#›</a:t>
            </a:fld>
            <a:endParaRPr lang="en-AU" altLang="en-US"/>
          </a:p>
        </p:txBody>
      </p:sp>
    </p:spTree>
    <p:extLst>
      <p:ext uri="{BB962C8B-B14F-4D97-AF65-F5344CB8AC3E}">
        <p14:creationId xmlns:p14="http://schemas.microsoft.com/office/powerpoint/2010/main" val="39442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5" name="Rectangle 6"/>
          <p:cNvSpPr>
            <a:spLocks noGrp="1" noChangeArrowheads="1"/>
          </p:cNvSpPr>
          <p:nvPr>
            <p:ph type="sldNum" sz="quarter" idx="12"/>
          </p:nvPr>
        </p:nvSpPr>
        <p:spPr>
          <a:ln/>
        </p:spPr>
        <p:txBody>
          <a:bodyPr/>
          <a:lstStyle>
            <a:lvl1pPr>
              <a:defRPr/>
            </a:lvl1pPr>
          </a:lstStyle>
          <a:p>
            <a:pPr>
              <a:defRPr/>
            </a:pPr>
            <a:fld id="{85A2142F-9373-4EAA-9AAD-8C5959864D72}" type="slidenum">
              <a:rPr lang="en-AU" altLang="en-US"/>
              <a:pPr>
                <a:defRPr/>
              </a:pPr>
              <a:t>‹#›</a:t>
            </a:fld>
            <a:endParaRPr lang="en-AU" altLang="en-US"/>
          </a:p>
        </p:txBody>
      </p:sp>
    </p:spTree>
    <p:extLst>
      <p:ext uri="{BB962C8B-B14F-4D97-AF65-F5344CB8AC3E}">
        <p14:creationId xmlns:p14="http://schemas.microsoft.com/office/powerpoint/2010/main" val="79091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4" name="Rectangle 6"/>
          <p:cNvSpPr>
            <a:spLocks noGrp="1" noChangeArrowheads="1"/>
          </p:cNvSpPr>
          <p:nvPr>
            <p:ph type="sldNum" sz="quarter" idx="12"/>
          </p:nvPr>
        </p:nvSpPr>
        <p:spPr>
          <a:ln/>
        </p:spPr>
        <p:txBody>
          <a:bodyPr/>
          <a:lstStyle>
            <a:lvl1pPr>
              <a:defRPr/>
            </a:lvl1pPr>
          </a:lstStyle>
          <a:p>
            <a:pPr>
              <a:defRPr/>
            </a:pPr>
            <a:fld id="{373498EC-A11B-419D-82B2-B5B247EC812F}" type="slidenum">
              <a:rPr lang="en-AU" altLang="en-US"/>
              <a:pPr>
                <a:defRPr/>
              </a:pPr>
              <a:t>‹#›</a:t>
            </a:fld>
            <a:endParaRPr lang="en-AU" altLang="en-US"/>
          </a:p>
        </p:txBody>
      </p:sp>
    </p:spTree>
    <p:extLst>
      <p:ext uri="{BB962C8B-B14F-4D97-AF65-F5344CB8AC3E}">
        <p14:creationId xmlns:p14="http://schemas.microsoft.com/office/powerpoint/2010/main" val="124831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3959A3E2-9706-4C29-BB67-6FF75616CD76}" type="slidenum">
              <a:rPr lang="en-AU" altLang="en-US"/>
              <a:pPr>
                <a:defRPr/>
              </a:pPr>
              <a:t>‹#›</a:t>
            </a:fld>
            <a:endParaRPr lang="en-AU" altLang="en-US"/>
          </a:p>
        </p:txBody>
      </p:sp>
    </p:spTree>
    <p:extLst>
      <p:ext uri="{BB962C8B-B14F-4D97-AF65-F5344CB8AC3E}">
        <p14:creationId xmlns:p14="http://schemas.microsoft.com/office/powerpoint/2010/main" val="423520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28363125-EEE1-438C-A525-09F8C99D6DEE}" type="slidenum">
              <a:rPr lang="en-AU" altLang="en-US"/>
              <a:pPr>
                <a:defRPr/>
              </a:pPr>
              <a:t>‹#›</a:t>
            </a:fld>
            <a:endParaRPr lang="en-AU" altLang="en-US"/>
          </a:p>
        </p:txBody>
      </p:sp>
    </p:spTree>
    <p:extLst>
      <p:ext uri="{BB962C8B-B14F-4D97-AF65-F5344CB8AC3E}">
        <p14:creationId xmlns:p14="http://schemas.microsoft.com/office/powerpoint/2010/main" val="86418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p:cNvSpPr>
            <a:spLocks noGrp="1" noChangeArrowheads="1"/>
          </p:cNvSpPr>
          <p:nvPr>
            <p:ph type="dt" sz="half" idx="2"/>
          </p:nvPr>
        </p:nvSpPr>
        <p:spPr bwMode="auto">
          <a:xfrm>
            <a:off x="684213"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p>
        </p:txBody>
      </p:sp>
      <p:sp>
        <p:nvSpPr>
          <p:cNvPr id="1029" name="Rectangle 5"/>
          <p:cNvSpPr>
            <a:spLocks noGrp="1" noChangeArrowheads="1"/>
          </p:cNvSpPr>
          <p:nvPr>
            <p:ph type="ftr" sz="quarter" idx="3"/>
          </p:nvPr>
        </p:nvSpPr>
        <p:spPr bwMode="auto">
          <a:xfrm>
            <a:off x="3059113"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pPr>
              <a:defRPr/>
            </a:pPr>
            <a:r>
              <a:rPr lang="en-AU"/>
              <a:t>nkasabov@aut.ac.nz</a:t>
            </a:r>
          </a:p>
        </p:txBody>
      </p:sp>
      <p:sp>
        <p:nvSpPr>
          <p:cNvPr id="1030" name="Rectangle 6"/>
          <p:cNvSpPr>
            <a:spLocks noGrp="1" noChangeArrowheads="1"/>
          </p:cNvSpPr>
          <p:nvPr>
            <p:ph type="sldNum" sz="quarter" idx="4"/>
          </p:nvPr>
        </p:nvSpPr>
        <p:spPr bwMode="auto">
          <a:xfrm>
            <a:off x="6516688"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DBEFBB9-05AE-464C-AC2C-EDB715D9B9CD}"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2pPr>
      <a:lvl3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3pPr>
      <a:lvl4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4pPr>
      <a:lvl5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5pPr>
      <a:lvl6pPr marL="4572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6pPr>
      <a:lvl7pPr marL="9144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7pPr>
      <a:lvl8pPr marL="13716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8pPr>
      <a:lvl9pPr marL="18288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abouhassan.iman@gmail.com" TargetMode="External"/><Relationship Id="rId7" Type="http://schemas.openxmlformats.org/officeDocument/2006/relationships/image" Target="../media/image4.gif"/><Relationship Id="rId2" Type="http://schemas.openxmlformats.org/officeDocument/2006/relationships/hyperlink" Target="mailto:iabouhassan@tu-sofia.bg"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nkasabov@aut.ac.nz"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mailto:nkasabov@aut.ac.nz"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nowledgeengineering.ai/china" TargetMode="External"/><Relationship Id="rId2" Type="http://schemas.openxmlformats.org/officeDocument/2006/relationships/hyperlink" Target="mailto:nkasabov@aut.ac.nz"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theneucom.com/" TargetMode="External"/><Relationship Id="rId2" Type="http://schemas.openxmlformats.org/officeDocument/2006/relationships/hyperlink" Target="https://doi.org/10.1007/s11571-008-9061-1"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doi.org/10.1016/j.neunet.2012.11.01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doi.org/10.3390/bioengineering10121341" TargetMode="External"/><Relationship Id="rId7" Type="http://schemas.openxmlformats.org/officeDocument/2006/relationships/hyperlink" Target="http://iopscience.iop.org/journal/1741-2552" TargetMode="External"/><Relationship Id="rId2" Type="http://schemas.openxmlformats.org/officeDocument/2006/relationships/hyperlink" Target="https://doi.org/10.36227/techrxiv.23723208.v1" TargetMode="External"/><Relationship Id="rId1" Type="http://schemas.openxmlformats.org/officeDocument/2006/relationships/slideLayout" Target="../slideLayouts/slideLayout2.xml"/><Relationship Id="rId6" Type="http://schemas.openxmlformats.org/officeDocument/2006/relationships/hyperlink" Target="https://papers.ssrn.com/sol3/papers.cfm?abstract_id=4665533" TargetMode="External"/><Relationship Id="rId5" Type="http://schemas.openxmlformats.org/officeDocument/2006/relationships/hyperlink" Target="https://doi.org/10.36227/techrxiv.24063975.v1" TargetMode="External"/><Relationship Id="rId4" Type="http://schemas.openxmlformats.org/officeDocument/2006/relationships/hyperlink" Target="http://www.mdpi.com/journal/bioengineer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kedri.aut.ac.nz/neucube" TargetMode="External"/><Relationship Id="rId2" Type="http://schemas.openxmlformats.org/officeDocument/2006/relationships/hyperlink" Target="mailto:nkasabov@aut.ac.nz"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F21B-65EF-4EC3-B869-43657A870472}"/>
              </a:ext>
            </a:extLst>
          </p:cNvPr>
          <p:cNvSpPr>
            <a:spLocks noGrp="1"/>
          </p:cNvSpPr>
          <p:nvPr>
            <p:ph type="ctrTitle"/>
          </p:nvPr>
        </p:nvSpPr>
        <p:spPr>
          <a:xfrm>
            <a:off x="179512" y="359211"/>
            <a:ext cx="8784976" cy="1690274"/>
          </a:xfrm>
        </p:spPr>
        <p:txBody>
          <a:bodyPr>
            <a:normAutofit fontScale="90000"/>
          </a:bodyPr>
          <a:lstStyle/>
          <a:p>
            <a:br>
              <a:rPr lang="en-NZ" sz="2400" b="1" dirty="0">
                <a:solidFill>
                  <a:srgbClr val="C00000"/>
                </a:solidFill>
              </a:rPr>
            </a:br>
            <a:br>
              <a:rPr lang="en-NZ" sz="1800" dirty="0">
                <a:solidFill>
                  <a:srgbClr val="C00000"/>
                </a:solidFill>
              </a:rPr>
            </a:br>
            <a:r>
              <a:rPr lang="en-NZ" sz="1600" dirty="0">
                <a:solidFill>
                  <a:schemeClr val="accent6"/>
                </a:solidFill>
              </a:rPr>
              <a:t> </a:t>
            </a:r>
            <a:r>
              <a:rPr lang="en-NZ" sz="1600" b="1" dirty="0">
                <a:solidFill>
                  <a:schemeClr val="accent6"/>
                </a:solidFill>
              </a:rPr>
              <a:t>“</a:t>
            </a:r>
            <a:r>
              <a:rPr lang="en-NZ" sz="1600" i="1" dirty="0">
                <a:solidFill>
                  <a:schemeClr val="accent6"/>
                </a:solidFill>
              </a:rPr>
              <a:t>111 Centre on Biological Computing and Artificial Intelligence” , Dalian University (DLU)</a:t>
            </a:r>
            <a:br>
              <a:rPr lang="en-NZ" sz="1600" b="1" i="1" dirty="0">
                <a:solidFill>
                  <a:srgbClr val="C00000"/>
                </a:solidFill>
              </a:rPr>
            </a:br>
            <a:br>
              <a:rPr lang="en-NZ" sz="2400" b="1" dirty="0">
                <a:solidFill>
                  <a:srgbClr val="C00000"/>
                </a:solidFill>
              </a:rPr>
            </a:br>
            <a:r>
              <a:rPr lang="en-NZ" sz="2400" b="1">
                <a:solidFill>
                  <a:srgbClr val="C00000"/>
                </a:solidFill>
              </a:rPr>
              <a:t>Cognitive Systems </a:t>
            </a:r>
            <a:r>
              <a:rPr lang="en-NZ" sz="2400" b="1" dirty="0">
                <a:solidFill>
                  <a:srgbClr val="C00000"/>
                </a:solidFill>
              </a:rPr>
              <a:t>Engineering </a:t>
            </a:r>
            <a:br>
              <a:rPr lang="en-NZ" sz="2700" b="1" dirty="0">
                <a:solidFill>
                  <a:srgbClr val="C00000"/>
                </a:solidFill>
              </a:rPr>
            </a:br>
            <a:br>
              <a:rPr lang="en-NZ" sz="2700" b="1" dirty="0">
                <a:solidFill>
                  <a:srgbClr val="C00000"/>
                </a:solidFill>
              </a:rPr>
            </a:br>
            <a:r>
              <a:rPr lang="en-NZ" sz="1600" b="1" dirty="0">
                <a:solidFill>
                  <a:schemeClr val="accent2"/>
                </a:solidFill>
              </a:rPr>
              <a:t>Course organiser: Prof. Shihua Zhou</a:t>
            </a:r>
            <a:br>
              <a:rPr lang="en-NZ" sz="2700" b="1" dirty="0">
                <a:solidFill>
                  <a:srgbClr val="C00000"/>
                </a:solidFill>
              </a:rPr>
            </a:br>
            <a:br>
              <a:rPr lang="en-NZ" sz="2700" b="1" dirty="0">
                <a:solidFill>
                  <a:srgbClr val="C00000"/>
                </a:solidFill>
              </a:rPr>
            </a:br>
            <a:r>
              <a:rPr lang="en-NZ" sz="2700" b="1" dirty="0">
                <a:solidFill>
                  <a:srgbClr val="C00000"/>
                </a:solidFill>
              </a:rPr>
              <a:t>           </a:t>
            </a:r>
            <a:r>
              <a:rPr lang="en-NZ" sz="1800" b="1" dirty="0">
                <a:solidFill>
                  <a:srgbClr val="C00000"/>
                </a:solidFill>
              </a:rPr>
              <a:t>Course presenter    </a:t>
            </a:r>
            <a:br>
              <a:rPr lang="en-NZ" sz="2200" b="1" dirty="0"/>
            </a:br>
            <a:endParaRPr lang="en-US" sz="2200" dirty="0">
              <a:latin typeface="Poppins SemiBold" panose="00000700000000000000" pitchFamily="50" charset="0"/>
              <a:cs typeface="Poppins SemiBold" panose="00000700000000000000" pitchFamily="50" charset="0"/>
            </a:endParaRPr>
          </a:p>
        </p:txBody>
      </p:sp>
      <p:sp>
        <p:nvSpPr>
          <p:cNvPr id="3" name="Subtitle 2">
            <a:extLst>
              <a:ext uri="{FF2B5EF4-FFF2-40B4-BE49-F238E27FC236}">
                <a16:creationId xmlns:a16="http://schemas.microsoft.com/office/drawing/2014/main" id="{37570567-60F2-4631-BA4E-54E2313E66E9}"/>
              </a:ext>
            </a:extLst>
          </p:cNvPr>
          <p:cNvSpPr>
            <a:spLocks noGrp="1"/>
          </p:cNvSpPr>
          <p:nvPr>
            <p:ph type="subTitle" idx="1"/>
          </p:nvPr>
        </p:nvSpPr>
        <p:spPr>
          <a:xfrm>
            <a:off x="1493103" y="2398048"/>
            <a:ext cx="6691018" cy="3135691"/>
          </a:xfrm>
        </p:spPr>
        <p:txBody>
          <a:bodyPr/>
          <a:lstStyle/>
          <a:p>
            <a:pPr lvl="1" eaLnBrk="1" hangingPunct="1">
              <a:spcBef>
                <a:spcPct val="0"/>
              </a:spcBef>
            </a:pPr>
            <a:r>
              <a:rPr lang="en-NZ" altLang="en-US" sz="1800" b="1" dirty="0"/>
              <a:t> Prof Nikola Kasabov   </a:t>
            </a:r>
          </a:p>
          <a:p>
            <a:pPr lvl="1" eaLnBrk="1" hangingPunct="1">
              <a:spcBef>
                <a:spcPct val="0"/>
              </a:spcBef>
            </a:pPr>
            <a:r>
              <a:rPr lang="en-NZ" sz="1400" dirty="0">
                <a:solidFill>
                  <a:srgbClr val="C00000"/>
                </a:solidFill>
              </a:rPr>
              <a:t>Visiting Professor at Dalian University</a:t>
            </a:r>
            <a:r>
              <a:rPr lang="en-NZ" sz="1400" dirty="0"/>
              <a:t> </a:t>
            </a:r>
            <a:r>
              <a:rPr lang="en-NZ" altLang="en-US" sz="1400" dirty="0"/>
              <a:t>                    </a:t>
            </a:r>
          </a:p>
          <a:p>
            <a:pPr lvl="1" eaLnBrk="1" hangingPunct="1">
              <a:spcBef>
                <a:spcPct val="0"/>
              </a:spcBef>
            </a:pPr>
            <a:r>
              <a:rPr lang="en-NZ" altLang="en-US" sz="1100" dirty="0"/>
              <a:t>Life FIEEE, FRSNZ, FINNS, DVF RAE UK</a:t>
            </a:r>
          </a:p>
          <a:p>
            <a:pPr lvl="1" eaLnBrk="1" hangingPunct="1">
              <a:spcBef>
                <a:spcPct val="0"/>
              </a:spcBef>
            </a:pPr>
            <a:r>
              <a:rPr lang="en-NZ" altLang="en-US" sz="1100" dirty="0"/>
              <a:t>Founding Director KEDRI</a:t>
            </a:r>
          </a:p>
          <a:p>
            <a:pPr lvl="1" eaLnBrk="1" hangingPunct="1">
              <a:spcBef>
                <a:spcPct val="0"/>
              </a:spcBef>
            </a:pPr>
            <a:r>
              <a:rPr lang="en-NZ" altLang="en-US" sz="1100" dirty="0"/>
              <a:t>Professor, Auckland University of Technology, NZ</a:t>
            </a:r>
          </a:p>
          <a:p>
            <a:pPr lvl="1" eaLnBrk="1" hangingPunct="1">
              <a:spcBef>
                <a:spcPct val="0"/>
              </a:spcBef>
            </a:pPr>
            <a:r>
              <a:rPr lang="en-NZ" altLang="en-US" sz="1100" dirty="0"/>
              <a:t>George Moore Chair/Professor, Ulster University, UK </a:t>
            </a:r>
          </a:p>
          <a:p>
            <a:pPr lvl="1" eaLnBrk="1" hangingPunct="1">
              <a:spcBef>
                <a:spcPct val="0"/>
              </a:spcBef>
            </a:pPr>
            <a:r>
              <a:rPr lang="en-NZ" altLang="en-US" sz="1100" dirty="0"/>
              <a:t>Honorary Professor,  University of Auckland NZ , Peking University China</a:t>
            </a:r>
          </a:p>
          <a:p>
            <a:pPr lvl="1" eaLnBrk="1" hangingPunct="1">
              <a:spcBef>
                <a:spcPct val="0"/>
              </a:spcBef>
            </a:pPr>
            <a:r>
              <a:rPr lang="en-NZ" altLang="en-US" sz="1100" dirty="0"/>
              <a:t>Visiting Professor IICT/Bulgarian Academy of Sciences and Teesside University UK </a:t>
            </a:r>
          </a:p>
          <a:p>
            <a:pPr lvl="1" eaLnBrk="1" hangingPunct="1">
              <a:spcBef>
                <a:spcPct val="0"/>
              </a:spcBef>
            </a:pPr>
            <a:r>
              <a:rPr lang="en-NZ" altLang="en-US" sz="1100" dirty="0"/>
              <a:t>Doctor Honoris Causa </a:t>
            </a:r>
            <a:r>
              <a:rPr lang="en-NZ" altLang="en-US" sz="1100" dirty="0" err="1"/>
              <a:t>Obuda</a:t>
            </a:r>
            <a:r>
              <a:rPr lang="en-NZ" altLang="en-US" sz="1100" dirty="0"/>
              <a:t> University Budapest</a:t>
            </a:r>
          </a:p>
          <a:p>
            <a:pPr lvl="1" eaLnBrk="1" hangingPunct="1">
              <a:spcBef>
                <a:spcPct val="0"/>
              </a:spcBef>
            </a:pPr>
            <a:r>
              <a:rPr lang="en-NZ" altLang="en-US" sz="1100" dirty="0">
                <a:latin typeface="+mn-lt"/>
              </a:rPr>
              <a:t>Director, Knowledge Engineering Consulting Ltd (</a:t>
            </a:r>
            <a:r>
              <a:rPr lang="en-NZ" sz="1100" u="sng" dirty="0">
                <a:solidFill>
                  <a:srgbClr val="FF0000"/>
                </a:solidFill>
                <a:latin typeface="+mn-lt"/>
                <a:ea typeface="Calibri" panose="020F0502020204030204" pitchFamily="34" charset="0"/>
              </a:rPr>
              <a:t>https://www.knowledgeengineering.ai)</a:t>
            </a:r>
            <a:r>
              <a:rPr lang="en-NZ" sz="1100" dirty="0">
                <a:solidFill>
                  <a:srgbClr val="FF0000"/>
                </a:solidFill>
                <a:latin typeface="+mn-lt"/>
                <a:ea typeface="Calibri" panose="020F0502020204030204" pitchFamily="34" charset="0"/>
              </a:rPr>
              <a:t> </a:t>
            </a:r>
            <a:endParaRPr lang="en-NZ" altLang="en-US" sz="1100" dirty="0">
              <a:latin typeface="+mn-lt"/>
            </a:endParaRPr>
          </a:p>
          <a:p>
            <a:pPr lvl="1" eaLnBrk="1" hangingPunct="1">
              <a:spcBef>
                <a:spcPct val="0"/>
              </a:spcBef>
            </a:pPr>
            <a:endParaRPr lang="en-NZ" altLang="en-US" sz="1100" dirty="0"/>
          </a:p>
          <a:p>
            <a:pPr lvl="1" eaLnBrk="1" hangingPunct="1">
              <a:spcBef>
                <a:spcPct val="0"/>
              </a:spcBef>
            </a:pPr>
            <a:r>
              <a:rPr lang="en-NZ" altLang="en-US" sz="1600" b="1" dirty="0"/>
              <a:t>Assistant </a:t>
            </a:r>
          </a:p>
          <a:p>
            <a:pPr lvl="1" eaLnBrk="1" hangingPunct="1">
              <a:spcBef>
                <a:spcPct val="0"/>
              </a:spcBef>
            </a:pPr>
            <a:endParaRPr lang="en-US" sz="1100" dirty="0"/>
          </a:p>
          <a:p>
            <a:pPr lvl="1" eaLnBrk="1" hangingPunct="1">
              <a:spcBef>
                <a:spcPct val="0"/>
              </a:spcBef>
            </a:pPr>
            <a:r>
              <a:rPr lang="en-US" sz="1000" b="1" dirty="0" err="1"/>
              <a:t>Doct</a:t>
            </a:r>
            <a:r>
              <a:rPr lang="en-US" sz="1000" b="1" dirty="0"/>
              <a:t> Ms Iman  AbouHassan</a:t>
            </a:r>
          </a:p>
          <a:p>
            <a:pPr lvl="1" eaLnBrk="1" hangingPunct="1">
              <a:spcBef>
                <a:spcPct val="0"/>
              </a:spcBef>
            </a:pPr>
            <a:r>
              <a:rPr lang="en-US" sz="1000" dirty="0">
                <a:hlinkClick r:id="rId2">
                  <a:extLst>
                    <a:ext uri="{A12FA001-AC4F-418D-AE19-62706E023703}">
                      <ahyp:hlinkClr xmlns:ahyp="http://schemas.microsoft.com/office/drawing/2018/hyperlinkcolor" val="tx"/>
                    </a:ext>
                  </a:extLst>
                </a:hlinkClick>
              </a:rPr>
              <a:t>iabouhassan@tu-sofia.bg</a:t>
            </a:r>
            <a:endParaRPr lang="en-US" sz="1000" dirty="0"/>
          </a:p>
          <a:p>
            <a:pPr lvl="1" eaLnBrk="1" hangingPunct="1">
              <a:spcBef>
                <a:spcPct val="0"/>
              </a:spcBef>
            </a:pPr>
            <a:r>
              <a:rPr lang="fi-FI" sz="1000" dirty="0">
                <a:hlinkClick r:id="rId3">
                  <a:extLst>
                    <a:ext uri="{A12FA001-AC4F-418D-AE19-62706E023703}">
                      <ahyp:hlinkClr xmlns:ahyp="http://schemas.microsoft.com/office/drawing/2018/hyperlinkcolor" val="tx"/>
                    </a:ext>
                  </a:extLst>
                </a:hlinkClick>
              </a:rPr>
              <a:t>abouhassan.iman@gmail.com</a:t>
            </a:r>
            <a:endParaRPr lang="fi-FI" sz="1000" dirty="0"/>
          </a:p>
          <a:p>
            <a:pPr lvl="1" eaLnBrk="1" hangingPunct="1">
              <a:spcBef>
                <a:spcPct val="0"/>
              </a:spcBef>
            </a:pPr>
            <a:endParaRPr lang="en-US" sz="1000" dirty="0"/>
          </a:p>
          <a:p>
            <a:pPr lvl="1" eaLnBrk="1" hangingPunct="1">
              <a:spcBef>
                <a:spcPct val="0"/>
              </a:spcBef>
            </a:pPr>
            <a:endParaRPr lang="en-US" sz="1100" dirty="0"/>
          </a:p>
        </p:txBody>
      </p:sp>
      <p:pic>
        <p:nvPicPr>
          <p:cNvPr id="5" name="Picture 4" descr="A person holding a sign posing for the camera&#10;&#10;Description automatically generated">
            <a:extLst>
              <a:ext uri="{FF2B5EF4-FFF2-40B4-BE49-F238E27FC236}">
                <a16:creationId xmlns:a16="http://schemas.microsoft.com/office/drawing/2014/main" id="{18623744-F638-43B9-BAC8-9FC553D4F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45" y="2708920"/>
            <a:ext cx="1491216" cy="1714044"/>
          </a:xfrm>
          <a:prstGeom prst="rect">
            <a:avLst/>
          </a:prstGeom>
        </p:spPr>
      </p:pic>
      <p:sp>
        <p:nvSpPr>
          <p:cNvPr id="11" name="Footer Placeholder 3">
            <a:extLst>
              <a:ext uri="{FF2B5EF4-FFF2-40B4-BE49-F238E27FC236}">
                <a16:creationId xmlns:a16="http://schemas.microsoft.com/office/drawing/2014/main" id="{F04FD9C1-6415-4730-9E99-E4BA7BC655CB}"/>
              </a:ext>
            </a:extLst>
          </p:cNvPr>
          <p:cNvSpPr>
            <a:spLocks noGrp="1"/>
          </p:cNvSpPr>
          <p:nvPr>
            <p:ph type="ftr" sz="quarter" idx="11"/>
          </p:nvPr>
        </p:nvSpPr>
        <p:spPr>
          <a:xfrm>
            <a:off x="206022" y="6524625"/>
            <a:ext cx="7462322" cy="333375"/>
          </a:xfrm>
        </p:spPr>
        <p:txBody>
          <a:bodyPr/>
          <a:lstStyle/>
          <a:p>
            <a:pPr>
              <a:defRPr/>
            </a:pPr>
            <a:r>
              <a:rPr lang="en-AU" dirty="0">
                <a:hlinkClick r:id="rId5"/>
              </a:rPr>
              <a:t>nkasabov@aut.ac.nz</a:t>
            </a:r>
            <a:r>
              <a:rPr lang="en-AU" dirty="0"/>
              <a:t>                   http://www.knowledgeengineering.ai/china</a:t>
            </a:r>
          </a:p>
          <a:p>
            <a:pPr>
              <a:defRPr/>
            </a:pPr>
            <a:endParaRPr lang="en-AU" dirty="0"/>
          </a:p>
          <a:p>
            <a:pPr>
              <a:defRPr/>
            </a:pPr>
            <a:endParaRPr lang="en-AU" dirty="0"/>
          </a:p>
          <a:p>
            <a:pPr>
              <a:defRPr/>
            </a:pPr>
            <a:endParaRPr lang="en-AU" dirty="0"/>
          </a:p>
        </p:txBody>
      </p:sp>
      <p:pic>
        <p:nvPicPr>
          <p:cNvPr id="1026" name="Picture 2" descr="Iman AbouHassan">
            <a:extLst>
              <a:ext uri="{FF2B5EF4-FFF2-40B4-BE49-F238E27FC236}">
                <a16:creationId xmlns:a16="http://schemas.microsoft.com/office/drawing/2014/main" id="{34929645-FBA3-1FA4-F1D9-B2B15094E3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6076" y="2889873"/>
            <a:ext cx="998412" cy="1331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of author Shihua Zhou">
            <a:extLst>
              <a:ext uri="{FF2B5EF4-FFF2-40B4-BE49-F238E27FC236}">
                <a16:creationId xmlns:a16="http://schemas.microsoft.com/office/drawing/2014/main" id="{196A7632-A9E8-AA3F-D01F-2F05AE0319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2115" y="1115911"/>
            <a:ext cx="926229" cy="11577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7D03F55-3EF1-07EA-3F9E-EBF9F9358B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5661248"/>
            <a:ext cx="1111523" cy="122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F9E2-CEFD-F492-73FB-13B1D10D63BD}"/>
              </a:ext>
            </a:extLst>
          </p:cNvPr>
          <p:cNvSpPr>
            <a:spLocks noGrp="1"/>
          </p:cNvSpPr>
          <p:nvPr>
            <p:ph type="title"/>
          </p:nvPr>
        </p:nvSpPr>
        <p:spPr>
          <a:xfrm>
            <a:off x="827584" y="1191208"/>
            <a:ext cx="7772400" cy="443136"/>
          </a:xfrm>
        </p:spPr>
        <p:txBody>
          <a:bodyPr/>
          <a:lstStyle/>
          <a:p>
            <a:pPr algn="l"/>
            <a:r>
              <a:rPr lang="en-NZ" sz="2000" dirty="0">
                <a:solidFill>
                  <a:srgbClr val="C00000"/>
                </a:solidFill>
              </a:rPr>
              <a:t>                </a:t>
            </a:r>
            <a:br>
              <a:rPr lang="en-NZ" sz="2000" dirty="0">
                <a:solidFill>
                  <a:srgbClr val="C00000"/>
                </a:solidFill>
              </a:rPr>
            </a:br>
            <a:r>
              <a:rPr lang="en-NZ" sz="2000" dirty="0">
                <a:solidFill>
                  <a:srgbClr val="C00000"/>
                </a:solidFill>
              </a:rPr>
              <a:t>              Multimodal audio-visual STAM: </a:t>
            </a:r>
            <a:br>
              <a:rPr lang="en-NZ" sz="2000" dirty="0">
                <a:solidFill>
                  <a:srgbClr val="C00000"/>
                </a:solidFill>
              </a:rPr>
            </a:br>
            <a:r>
              <a:rPr lang="en-NZ" sz="2000" dirty="0">
                <a:solidFill>
                  <a:srgbClr val="C00000"/>
                </a:solidFill>
              </a:rPr>
              <a:t>     </a:t>
            </a:r>
            <a:r>
              <a:rPr lang="en-NZ" sz="1800" dirty="0">
                <a:solidFill>
                  <a:srgbClr val="C00000"/>
                </a:solidFill>
              </a:rPr>
              <a:t>Moving object recognition when missing modality </a:t>
            </a:r>
            <a:br>
              <a:rPr lang="en-NZ" sz="2400" dirty="0">
                <a:solidFill>
                  <a:schemeClr val="accent6"/>
                </a:solidFill>
              </a:rPr>
            </a:br>
            <a:r>
              <a:rPr lang="en-NZ" sz="2400" dirty="0">
                <a:solidFill>
                  <a:schemeClr val="accent6"/>
                </a:solidFill>
              </a:rPr>
              <a:t> </a:t>
            </a:r>
            <a:r>
              <a:rPr lang="en-NZ" sz="2400" dirty="0">
                <a:solidFill>
                  <a:srgbClr val="C00000"/>
                </a:solidFill>
              </a:rPr>
              <a:t> </a:t>
            </a:r>
            <a:br>
              <a:rPr lang="en-NZ" sz="2400" dirty="0">
                <a:solidFill>
                  <a:srgbClr val="C00000"/>
                </a:solidFill>
              </a:rPr>
            </a:br>
            <a:r>
              <a:rPr lang="en-NZ" sz="1200" dirty="0">
                <a:solidFill>
                  <a:srgbClr val="C00000"/>
                </a:solidFill>
              </a:rPr>
              <a:t>Paper: </a:t>
            </a:r>
            <a:r>
              <a:rPr lang="en-GB" sz="1200" dirty="0">
                <a:latin typeface="NimbusRomNo9L-Regu"/>
              </a:rPr>
              <a:t>Kasabov, N., </a:t>
            </a:r>
            <a:r>
              <a:rPr lang="en-GB" sz="1200" dirty="0" err="1">
                <a:latin typeface="NimbusRomNo9L-Regu"/>
              </a:rPr>
              <a:t>B.Bhattacharya</a:t>
            </a:r>
            <a:r>
              <a:rPr lang="en-GB" sz="1200" dirty="0">
                <a:latin typeface="NimbusRomNo9L-Regu"/>
              </a:rPr>
              <a:t>, </a:t>
            </a:r>
            <a:r>
              <a:rPr lang="en-GB" sz="1200" dirty="0" err="1">
                <a:latin typeface="NimbusRomNo9L-Regu"/>
              </a:rPr>
              <a:t>I.Abouhassan</a:t>
            </a:r>
            <a:r>
              <a:rPr lang="en-GB" sz="1200" dirty="0">
                <a:latin typeface="NimbusRomNo9L-Regu"/>
              </a:rPr>
              <a:t> et al, </a:t>
            </a:r>
            <a:r>
              <a:rPr lang="en-GB" sz="1200" dirty="0" err="1">
                <a:latin typeface="NimbusRomNo9L-Regu"/>
              </a:rPr>
              <a:t>AViAM</a:t>
            </a:r>
            <a:r>
              <a:rPr lang="en-GB" sz="1200" dirty="0">
                <a:latin typeface="NimbusRomNo9L-Regu"/>
              </a:rPr>
              <a:t>: </a:t>
            </a:r>
            <a:r>
              <a:rPr lang="pt-BR" sz="1200" dirty="0">
                <a:latin typeface="NimbusRomNo9L-Regu"/>
              </a:rPr>
              <a:t>Audio-Visual Associative </a:t>
            </a:r>
            <a:r>
              <a:rPr lang="en-NZ" sz="1200" dirty="0">
                <a:latin typeface="NimbusRomNo9L-Regu"/>
              </a:rPr>
              <a:t>Memories using Brain-inspired Spiking Neural Networks and a Case Study of Moving Object Recognition, Neural Networks with Applications, Springer-Nature (submitted), 2024, </a:t>
            </a:r>
            <a:br>
              <a:rPr lang="en-NZ" sz="1200" dirty="0">
                <a:latin typeface="NimbusRomNo9L-Regu"/>
              </a:rPr>
            </a:br>
            <a:br>
              <a:rPr lang="en-NZ" sz="1200" dirty="0">
                <a:latin typeface="NimbusRomNo9L-Regu"/>
              </a:rPr>
            </a:br>
            <a:r>
              <a:rPr lang="en-NZ" sz="1200" dirty="0">
                <a:latin typeface="NimbusRomNo9L-Regu"/>
              </a:rPr>
              <a:t>- Training on both modalities</a:t>
            </a:r>
            <a:br>
              <a:rPr lang="en-NZ" sz="1200" dirty="0">
                <a:latin typeface="NimbusRomNo9L-Regu"/>
              </a:rPr>
            </a:br>
            <a:r>
              <a:rPr lang="en-NZ" sz="1200" dirty="0">
                <a:latin typeface="NimbusRomNo9L-Regu"/>
              </a:rPr>
              <a:t>- Recall on only one modality </a:t>
            </a:r>
            <a:br>
              <a:rPr lang="en-NZ" sz="1200" dirty="0">
                <a:latin typeface="NimbusRomNo9L-Regu"/>
              </a:rPr>
            </a:br>
            <a:r>
              <a:rPr lang="en-NZ" sz="1200" dirty="0">
                <a:latin typeface="NimbusRomNo9L-Regu"/>
              </a:rPr>
              <a:t>- Case studies on airplane and train recognition </a:t>
            </a:r>
            <a:br>
              <a:rPr lang="en-NZ" sz="1200" dirty="0">
                <a:latin typeface="NimbusRomNo9L-Regu"/>
              </a:rPr>
            </a:br>
            <a:br>
              <a:rPr lang="en-GB" sz="1200" dirty="0">
                <a:latin typeface="NimbusRomNo9L-Regu"/>
              </a:rPr>
            </a:br>
            <a:br>
              <a:rPr lang="en-NZ" sz="1400" b="0" i="0" u="none" strike="noStrike" baseline="0" dirty="0">
                <a:latin typeface="NimbusRomNo9L-Regu"/>
              </a:rPr>
            </a:br>
            <a:br>
              <a:rPr lang="en-NZ" sz="1400" b="0" i="0" u="none" strike="noStrike" baseline="0" dirty="0">
                <a:latin typeface="NimbusRomNo9L-Regu"/>
              </a:rPr>
            </a:br>
            <a:endParaRPr lang="en-NZ" sz="1400" dirty="0">
              <a:solidFill>
                <a:srgbClr val="C00000"/>
              </a:solidFill>
            </a:endParaRPr>
          </a:p>
        </p:txBody>
      </p:sp>
      <p:pic>
        <p:nvPicPr>
          <p:cNvPr id="6" name="Picture 5">
            <a:extLst>
              <a:ext uri="{FF2B5EF4-FFF2-40B4-BE49-F238E27FC236}">
                <a16:creationId xmlns:a16="http://schemas.microsoft.com/office/drawing/2014/main" id="{48E07346-574D-FD79-BFCF-73E970B453BF}"/>
              </a:ext>
            </a:extLst>
          </p:cNvPr>
          <p:cNvPicPr>
            <a:picLocks noChangeAspect="1"/>
          </p:cNvPicPr>
          <p:nvPr/>
        </p:nvPicPr>
        <p:blipFill>
          <a:blip r:embed="rId2"/>
          <a:stretch>
            <a:fillRect/>
          </a:stretch>
        </p:blipFill>
        <p:spPr>
          <a:xfrm>
            <a:off x="323528" y="2559360"/>
            <a:ext cx="5544616" cy="3240360"/>
          </a:xfrm>
          <a:prstGeom prst="rect">
            <a:avLst/>
          </a:prstGeom>
        </p:spPr>
      </p:pic>
      <p:pic>
        <p:nvPicPr>
          <p:cNvPr id="7" name="Picture 6">
            <a:extLst>
              <a:ext uri="{FF2B5EF4-FFF2-40B4-BE49-F238E27FC236}">
                <a16:creationId xmlns:a16="http://schemas.microsoft.com/office/drawing/2014/main" id="{754A3324-3123-7992-2A63-7A03B212B284}"/>
              </a:ext>
            </a:extLst>
          </p:cNvPr>
          <p:cNvPicPr>
            <a:picLocks noChangeAspect="1"/>
          </p:cNvPicPr>
          <p:nvPr/>
        </p:nvPicPr>
        <p:blipFill>
          <a:blip r:embed="rId3"/>
          <a:stretch>
            <a:fillRect/>
          </a:stretch>
        </p:blipFill>
        <p:spPr>
          <a:xfrm>
            <a:off x="5388428" y="2210408"/>
            <a:ext cx="3432044" cy="3456384"/>
          </a:xfrm>
          <a:prstGeom prst="rect">
            <a:avLst/>
          </a:prstGeom>
        </p:spPr>
      </p:pic>
      <p:sp>
        <p:nvSpPr>
          <p:cNvPr id="11" name="Footer Placeholder 5">
            <a:extLst>
              <a:ext uri="{FF2B5EF4-FFF2-40B4-BE49-F238E27FC236}">
                <a16:creationId xmlns:a16="http://schemas.microsoft.com/office/drawing/2014/main" id="{F4196A62-0049-5DB0-5E33-2592E8B79085}"/>
              </a:ext>
            </a:extLst>
          </p:cNvPr>
          <p:cNvSpPr>
            <a:spLocks noGrp="1"/>
          </p:cNvSpPr>
          <p:nvPr>
            <p:ph type="ftr" sz="quarter" idx="11"/>
          </p:nvPr>
        </p:nvSpPr>
        <p:spPr>
          <a:xfrm>
            <a:off x="1567322" y="6524625"/>
            <a:ext cx="611981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spcBef>
                <a:spcPct val="20000"/>
              </a:spcBef>
              <a:buChar cha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spcBef>
                <a:spcPct val="20000"/>
              </a:spcBef>
              <a:buChar char="•"/>
              <a:defRPr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spcBef>
                <a:spcPct val="20000"/>
              </a:spcBef>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spcBef>
                <a:spcPct val="20000"/>
              </a:spcBef>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spcBef>
                <a:spcPct val="0"/>
              </a:spcBef>
              <a:buFontTx/>
              <a:buNone/>
            </a:pPr>
            <a:r>
              <a:rPr lang="en-AU" altLang="en-US" dirty="0">
                <a:solidFill>
                  <a:schemeClr val="bg1"/>
                </a:solidFill>
                <a:hlinkClick r:id="rId4"/>
              </a:rPr>
              <a:t>nkasabov@aut.ac.nz</a:t>
            </a:r>
            <a:r>
              <a:rPr lang="en-AU" altLang="en-US" dirty="0">
                <a:solidFill>
                  <a:schemeClr val="bg1"/>
                </a:solidFill>
              </a:rPr>
              <a:t>            htpps://knowledgeengineering.ai</a:t>
            </a:r>
          </a:p>
          <a:p>
            <a:pPr>
              <a:spcBef>
                <a:spcPct val="0"/>
              </a:spcBef>
              <a:buFontTx/>
              <a:buNone/>
            </a:pPr>
            <a:endParaRPr lang="en-AU" altLang="en-US" dirty="0">
              <a:solidFill>
                <a:schemeClr val="bg1"/>
              </a:solidFill>
            </a:endParaRPr>
          </a:p>
          <a:p>
            <a:pPr>
              <a:spcBef>
                <a:spcPct val="0"/>
              </a:spcBef>
              <a:buFontTx/>
              <a:buNone/>
            </a:pPr>
            <a:endParaRPr lang="en-AU" altLang="en-US" dirty="0">
              <a:solidFill>
                <a:schemeClr val="bg1"/>
              </a:solidFill>
            </a:endParaRPr>
          </a:p>
          <a:p>
            <a:pPr>
              <a:spcBef>
                <a:spcPct val="0"/>
              </a:spcBef>
              <a:buFontTx/>
              <a:buNone/>
            </a:pPr>
            <a:endParaRPr lang="en-AU" altLang="en-US" dirty="0">
              <a:solidFill>
                <a:schemeClr val="bg1"/>
              </a:solidFill>
            </a:endParaRPr>
          </a:p>
        </p:txBody>
      </p:sp>
      <p:pic>
        <p:nvPicPr>
          <p:cNvPr id="3" name="Picture 2">
            <a:extLst>
              <a:ext uri="{FF2B5EF4-FFF2-40B4-BE49-F238E27FC236}">
                <a16:creationId xmlns:a16="http://schemas.microsoft.com/office/drawing/2014/main" id="{FEF6F831-5B70-5806-CE00-13D06E676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5949280"/>
            <a:ext cx="1111523"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3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7837-9C1D-9999-7364-BE8911AA05AE}"/>
              </a:ext>
            </a:extLst>
          </p:cNvPr>
          <p:cNvSpPr>
            <a:spLocks noGrp="1"/>
          </p:cNvSpPr>
          <p:nvPr>
            <p:ph type="title"/>
          </p:nvPr>
        </p:nvSpPr>
        <p:spPr>
          <a:xfrm>
            <a:off x="755576" y="404664"/>
            <a:ext cx="7772400" cy="805082"/>
          </a:xfrm>
        </p:spPr>
        <p:txBody>
          <a:bodyPr/>
          <a:lstStyle/>
          <a:p>
            <a:r>
              <a:rPr lang="en-US" sz="1800" cap="small" dirty="0">
                <a:effectLst/>
                <a:latin typeface="Times New Roman" panose="02020603050405020304" pitchFamily="18" charset="0"/>
                <a:ea typeface="Times New Roman" panose="02020603050405020304" pitchFamily="18" charset="0"/>
              </a:rPr>
              <a:t>Model Accuracy obtained with  the NeuCube simulator when</a:t>
            </a:r>
            <a:r>
              <a:rPr lang="en-US" sz="1800" cap="small" spc="4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trained</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and</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tested</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with</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audio-visual</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data</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of</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an</a:t>
            </a:r>
            <a:r>
              <a:rPr lang="en-US" sz="1800" cap="small" spc="17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airplane</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flying</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on</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its</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approach</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to</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landing:</a:t>
            </a:r>
            <a:br>
              <a:rPr lang="en-US" sz="1800" cap="small" dirty="0">
                <a:effectLst/>
                <a:latin typeface="Times New Roman" panose="02020603050405020304" pitchFamily="18" charset="0"/>
                <a:ea typeface="Times New Roman" panose="02020603050405020304" pitchFamily="18" charset="0"/>
              </a:rPr>
            </a:br>
            <a:r>
              <a:rPr lang="en-US" sz="1800" cap="small" dirty="0">
                <a:effectLst/>
                <a:latin typeface="Times New Roman" panose="02020603050405020304" pitchFamily="18" charset="0"/>
                <a:ea typeface="Times New Roman" panose="02020603050405020304" pitchFamily="18" charset="0"/>
              </a:rPr>
              <a:t>class 1: object; class 2: no object.</a:t>
            </a:r>
            <a:br>
              <a:rPr lang="en-NZ" sz="1800" dirty="0">
                <a:effectLst/>
                <a:latin typeface="Times New Roman" panose="02020603050405020304" pitchFamily="18" charset="0"/>
                <a:ea typeface="Times New Roman" panose="02020603050405020304" pitchFamily="18" charset="0"/>
              </a:rPr>
            </a:br>
            <a:endParaRPr lang="en-NZ" dirty="0"/>
          </a:p>
        </p:txBody>
      </p:sp>
      <p:sp>
        <p:nvSpPr>
          <p:cNvPr id="3" name="Footer Placeholder 2">
            <a:extLst>
              <a:ext uri="{FF2B5EF4-FFF2-40B4-BE49-F238E27FC236}">
                <a16:creationId xmlns:a16="http://schemas.microsoft.com/office/drawing/2014/main" id="{19611673-8178-C294-2F30-745A4C7CF1A8}"/>
              </a:ext>
            </a:extLst>
          </p:cNvPr>
          <p:cNvSpPr>
            <a:spLocks noGrp="1"/>
          </p:cNvSpPr>
          <p:nvPr>
            <p:ph type="ftr" sz="quarter" idx="11"/>
          </p:nvPr>
        </p:nvSpPr>
        <p:spPr/>
        <p:txBody>
          <a:bodyPr/>
          <a:lstStyle/>
          <a:p>
            <a:pPr>
              <a:defRPr/>
            </a:pPr>
            <a:r>
              <a:rPr lang="en-AU"/>
              <a:t>nkasabov@aut.ac.nz</a:t>
            </a:r>
          </a:p>
        </p:txBody>
      </p:sp>
      <p:graphicFrame>
        <p:nvGraphicFramePr>
          <p:cNvPr id="4" name="Table 3">
            <a:extLst>
              <a:ext uri="{FF2B5EF4-FFF2-40B4-BE49-F238E27FC236}">
                <a16:creationId xmlns:a16="http://schemas.microsoft.com/office/drawing/2014/main" id="{16F8A619-C9F1-BAFB-99A3-B50932E52453}"/>
              </a:ext>
            </a:extLst>
          </p:cNvPr>
          <p:cNvGraphicFramePr>
            <a:graphicFrameLocks noGrp="1"/>
          </p:cNvGraphicFramePr>
          <p:nvPr>
            <p:extLst>
              <p:ext uri="{D42A27DB-BD31-4B8C-83A1-F6EECF244321}">
                <p14:modId xmlns:p14="http://schemas.microsoft.com/office/powerpoint/2010/main" val="1614903981"/>
              </p:ext>
            </p:extLst>
          </p:nvPr>
        </p:nvGraphicFramePr>
        <p:xfrm>
          <a:off x="0" y="1268760"/>
          <a:ext cx="9144000" cy="5589239"/>
        </p:xfrm>
        <a:graphic>
          <a:graphicData uri="http://schemas.openxmlformats.org/drawingml/2006/table">
            <a:tbl>
              <a:tblPr firstRow="1" firstCol="1" lastRow="1" lastCol="1" bandRow="1" bandCol="1">
                <a:tableStyleId>{5C22544A-7EE6-4342-B048-85BDC9FD1C3A}</a:tableStyleId>
              </a:tblPr>
              <a:tblGrid>
                <a:gridCol w="1828800">
                  <a:extLst>
                    <a:ext uri="{9D8B030D-6E8A-4147-A177-3AD203B41FA5}">
                      <a16:colId xmlns:a16="http://schemas.microsoft.com/office/drawing/2014/main" val="4247201781"/>
                    </a:ext>
                  </a:extLst>
                </a:gridCol>
                <a:gridCol w="1828800">
                  <a:extLst>
                    <a:ext uri="{9D8B030D-6E8A-4147-A177-3AD203B41FA5}">
                      <a16:colId xmlns:a16="http://schemas.microsoft.com/office/drawing/2014/main" val="1373400133"/>
                    </a:ext>
                  </a:extLst>
                </a:gridCol>
                <a:gridCol w="1828800">
                  <a:extLst>
                    <a:ext uri="{9D8B030D-6E8A-4147-A177-3AD203B41FA5}">
                      <a16:colId xmlns:a16="http://schemas.microsoft.com/office/drawing/2014/main" val="142186553"/>
                    </a:ext>
                  </a:extLst>
                </a:gridCol>
                <a:gridCol w="1828800">
                  <a:extLst>
                    <a:ext uri="{9D8B030D-6E8A-4147-A177-3AD203B41FA5}">
                      <a16:colId xmlns:a16="http://schemas.microsoft.com/office/drawing/2014/main" val="2873336200"/>
                    </a:ext>
                  </a:extLst>
                </a:gridCol>
                <a:gridCol w="1828800">
                  <a:extLst>
                    <a:ext uri="{9D8B030D-6E8A-4147-A177-3AD203B41FA5}">
                      <a16:colId xmlns:a16="http://schemas.microsoft.com/office/drawing/2014/main" val="2803261441"/>
                    </a:ext>
                  </a:extLst>
                </a:gridCol>
              </a:tblGrid>
              <a:tr h="489044">
                <a:tc rowSpan="2">
                  <a:txBody>
                    <a:bodyPr/>
                    <a:lstStyle/>
                    <a:p>
                      <a:pPr marL="7620" algn="ctr">
                        <a:lnSpc>
                          <a:spcPts val="785"/>
                        </a:lnSpc>
                      </a:pPr>
                      <a:r>
                        <a:rPr lang="en-US" sz="1200" dirty="0"/>
                        <a:t>Training</a:t>
                      </a:r>
                      <a:endParaRPr lang="en-NZ" sz="1200" dirty="0"/>
                    </a:p>
                  </a:txBody>
                  <a:tcPr marL="0" marR="0" marT="0" marB="0"/>
                </a:tc>
                <a:tc rowSpan="2">
                  <a:txBody>
                    <a:bodyPr/>
                    <a:lstStyle/>
                    <a:p>
                      <a:pPr marL="7620" algn="ctr">
                        <a:lnSpc>
                          <a:spcPts val="785"/>
                        </a:lnSpc>
                      </a:pPr>
                      <a:r>
                        <a:rPr lang="en-US" sz="1200" dirty="0"/>
                        <a:t>Testing</a:t>
                      </a:r>
                      <a:endParaRPr lang="en-NZ" sz="1200" dirty="0"/>
                    </a:p>
                  </a:txBody>
                  <a:tcPr marL="0" marR="0" marT="0" marB="0"/>
                </a:tc>
                <a:tc gridSpan="3">
                  <a:txBody>
                    <a:bodyPr/>
                    <a:lstStyle/>
                    <a:p>
                      <a:pPr marL="7620" algn="ctr">
                        <a:lnSpc>
                          <a:spcPts val="785"/>
                        </a:lnSpc>
                      </a:pPr>
                      <a:r>
                        <a:rPr lang="en-US" sz="1200" dirty="0"/>
                        <a:t>Classifier Accuracy (mean, std)</a:t>
                      </a:r>
                      <a:endParaRPr lang="en-NZ" sz="1200" dirty="0"/>
                    </a:p>
                  </a:txBody>
                  <a:tcPr marL="0" marR="0" marT="0" marB="0"/>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632702236"/>
                  </a:ext>
                </a:extLst>
              </a:tr>
              <a:tr h="466940">
                <a:tc vMerge="1">
                  <a:txBody>
                    <a:bodyPr/>
                    <a:lstStyle/>
                    <a:p>
                      <a:endParaRPr lang="en-NZ"/>
                    </a:p>
                  </a:txBody>
                  <a:tcPr/>
                </a:tc>
                <a:tc vMerge="1">
                  <a:txBody>
                    <a:bodyPr/>
                    <a:lstStyle/>
                    <a:p>
                      <a:endParaRPr lang="en-NZ"/>
                    </a:p>
                  </a:txBody>
                  <a:tcPr/>
                </a:tc>
                <a:tc>
                  <a:txBody>
                    <a:bodyPr/>
                    <a:lstStyle/>
                    <a:p>
                      <a:pPr marL="7620" algn="ctr">
                        <a:lnSpc>
                          <a:spcPts val="785"/>
                        </a:lnSpc>
                      </a:pPr>
                      <a:r>
                        <a:rPr lang="en-US" sz="1200" dirty="0"/>
                        <a:t>Class 1</a:t>
                      </a:r>
                      <a:endParaRPr lang="en-NZ" sz="1200" dirty="0"/>
                    </a:p>
                  </a:txBody>
                  <a:tcPr marL="0" marR="0" marT="0" marB="0"/>
                </a:tc>
                <a:tc>
                  <a:txBody>
                    <a:bodyPr/>
                    <a:lstStyle/>
                    <a:p>
                      <a:pPr marL="7620" algn="ctr">
                        <a:lnSpc>
                          <a:spcPts val="785"/>
                        </a:lnSpc>
                      </a:pPr>
                      <a:r>
                        <a:rPr lang="en-US" sz="1200"/>
                        <a:t>Class 2</a:t>
                      </a:r>
                      <a:endParaRPr lang="en-NZ" sz="1200"/>
                    </a:p>
                  </a:txBody>
                  <a:tcPr marL="0" marR="0" marT="0" marB="0"/>
                </a:tc>
                <a:tc>
                  <a:txBody>
                    <a:bodyPr/>
                    <a:lstStyle/>
                    <a:p>
                      <a:pPr marL="7620" algn="ctr">
                        <a:lnSpc>
                          <a:spcPts val="785"/>
                        </a:lnSpc>
                      </a:pPr>
                      <a:endParaRPr lang="en-US" sz="1200" dirty="0"/>
                    </a:p>
                    <a:p>
                      <a:pPr marL="7620" algn="ctr">
                        <a:lnSpc>
                          <a:spcPts val="785"/>
                        </a:lnSpc>
                      </a:pPr>
                      <a:r>
                        <a:rPr lang="en-US" sz="1200" dirty="0"/>
                        <a:t>Overall</a:t>
                      </a:r>
                      <a:endParaRPr lang="en-NZ" sz="1200" dirty="0"/>
                    </a:p>
                  </a:txBody>
                  <a:tcPr marL="0" marR="0" marT="0" marB="0"/>
                </a:tc>
                <a:extLst>
                  <a:ext uri="{0D108BD9-81ED-4DB2-BD59-A6C34878D82A}">
                    <a16:rowId xmlns:a16="http://schemas.microsoft.com/office/drawing/2014/main" val="1983354132"/>
                  </a:ext>
                </a:extLst>
              </a:tr>
              <a:tr h="983614">
                <a:tc>
                  <a:txBody>
                    <a:bodyPr/>
                    <a:lstStyle/>
                    <a:p>
                      <a:pPr marL="7620" algn="ctr">
                        <a:lnSpc>
                          <a:spcPts val="785"/>
                        </a:lnSpc>
                      </a:pPr>
                      <a:r>
                        <a:rPr lang="en-US" sz="1200"/>
                        <a:t>audio</a:t>
                      </a:r>
                      <a:endParaRPr lang="en-NZ" sz="1200"/>
                    </a:p>
                  </a:txBody>
                  <a:tcPr marL="0" marR="0" marT="0" marB="0"/>
                </a:tc>
                <a:tc>
                  <a:txBody>
                    <a:bodyPr/>
                    <a:lstStyle/>
                    <a:p>
                      <a:pPr marL="7620" algn="ctr">
                        <a:lnSpc>
                          <a:spcPts val="785"/>
                        </a:lnSpc>
                      </a:pPr>
                      <a:r>
                        <a:rPr lang="en-US" sz="1200" dirty="0"/>
                        <a:t>audio</a:t>
                      </a:r>
                      <a:endParaRPr lang="en-NZ" sz="1200" dirty="0"/>
                    </a:p>
                  </a:txBody>
                  <a:tcPr marL="0" marR="0" marT="0" marB="0"/>
                </a:tc>
                <a:tc>
                  <a:txBody>
                    <a:bodyPr/>
                    <a:lstStyle/>
                    <a:p>
                      <a:pPr marL="7620" algn="ctr">
                        <a:lnSpc>
                          <a:spcPts val="785"/>
                        </a:lnSpc>
                      </a:pPr>
                      <a:r>
                        <a:rPr lang="en-US" sz="1200" dirty="0"/>
                        <a:t>30,</a:t>
                      </a:r>
                      <a:endParaRPr lang="en-NZ" sz="1200" dirty="0"/>
                    </a:p>
                    <a:p>
                      <a:pPr marL="7620" algn="ctr">
                        <a:lnSpc>
                          <a:spcPts val="785"/>
                        </a:lnSpc>
                      </a:pPr>
                      <a:r>
                        <a:rPr lang="en-US" sz="1200" dirty="0"/>
                        <a:t>31.455</a:t>
                      </a:r>
                      <a:endParaRPr lang="en-NZ" sz="1200" dirty="0"/>
                    </a:p>
                  </a:txBody>
                  <a:tcPr marL="0" marR="0" marT="0" marB="0"/>
                </a:tc>
                <a:tc>
                  <a:txBody>
                    <a:bodyPr/>
                    <a:lstStyle/>
                    <a:p>
                      <a:pPr marL="7620" algn="ctr">
                        <a:lnSpc>
                          <a:spcPts val="785"/>
                        </a:lnSpc>
                      </a:pPr>
                      <a:r>
                        <a:rPr lang="en-US" sz="1200" dirty="0"/>
                        <a:t>100,</a:t>
                      </a:r>
                      <a:endParaRPr lang="en-NZ" sz="1200" dirty="0"/>
                    </a:p>
                    <a:p>
                      <a:pPr marL="7620" algn="ctr">
                        <a:lnSpc>
                          <a:spcPts val="785"/>
                        </a:lnSpc>
                      </a:pPr>
                      <a:r>
                        <a:rPr lang="en-US" sz="1200" dirty="0"/>
                        <a:t>0</a:t>
                      </a:r>
                      <a:endParaRPr lang="en-NZ" sz="1200" dirty="0"/>
                    </a:p>
                  </a:txBody>
                  <a:tcPr marL="0" marR="0" marT="0" marB="0"/>
                </a:tc>
                <a:tc>
                  <a:txBody>
                    <a:bodyPr/>
                    <a:lstStyle/>
                    <a:p>
                      <a:pPr marL="7620" algn="ctr">
                        <a:lnSpc>
                          <a:spcPts val="785"/>
                        </a:lnSpc>
                      </a:pPr>
                      <a:endParaRPr lang="en-US" sz="1200" dirty="0"/>
                    </a:p>
                    <a:p>
                      <a:pPr marL="7620" algn="ctr">
                        <a:lnSpc>
                          <a:spcPts val="785"/>
                        </a:lnSpc>
                      </a:pPr>
                      <a:r>
                        <a:rPr lang="en-US" sz="1200" dirty="0"/>
                        <a:t>65,</a:t>
                      </a:r>
                      <a:endParaRPr lang="en-NZ" sz="1200" dirty="0"/>
                    </a:p>
                    <a:p>
                      <a:pPr marL="7620" algn="ctr">
                        <a:lnSpc>
                          <a:spcPts val="785"/>
                        </a:lnSpc>
                      </a:pPr>
                      <a:endParaRPr lang="en-US" sz="1200" dirty="0"/>
                    </a:p>
                    <a:p>
                      <a:pPr marL="7620" algn="ctr">
                        <a:lnSpc>
                          <a:spcPts val="785"/>
                        </a:lnSpc>
                      </a:pPr>
                      <a:r>
                        <a:rPr lang="en-US" sz="1200" dirty="0"/>
                        <a:t>15.72</a:t>
                      </a:r>
                      <a:endParaRPr lang="en-NZ" sz="1200" dirty="0"/>
                    </a:p>
                  </a:txBody>
                  <a:tcPr marL="0" marR="0" marT="0" marB="0"/>
                </a:tc>
                <a:extLst>
                  <a:ext uri="{0D108BD9-81ED-4DB2-BD59-A6C34878D82A}">
                    <a16:rowId xmlns:a16="http://schemas.microsoft.com/office/drawing/2014/main" val="1899995436"/>
                  </a:ext>
                </a:extLst>
              </a:tr>
              <a:tr h="983614">
                <a:tc>
                  <a:txBody>
                    <a:bodyPr/>
                    <a:lstStyle/>
                    <a:p>
                      <a:pPr marL="7620" algn="ctr">
                        <a:lnSpc>
                          <a:spcPts val="785"/>
                        </a:lnSpc>
                      </a:pPr>
                      <a:r>
                        <a:rPr lang="en-US" sz="1200"/>
                        <a:t>visual</a:t>
                      </a:r>
                      <a:endParaRPr lang="en-NZ" sz="1200"/>
                    </a:p>
                  </a:txBody>
                  <a:tcPr marL="0" marR="0" marT="0" marB="0"/>
                </a:tc>
                <a:tc>
                  <a:txBody>
                    <a:bodyPr/>
                    <a:lstStyle/>
                    <a:p>
                      <a:pPr marL="7620" algn="ctr">
                        <a:lnSpc>
                          <a:spcPts val="785"/>
                        </a:lnSpc>
                      </a:pPr>
                      <a:r>
                        <a:rPr lang="en-US" sz="1200"/>
                        <a:t>visual</a:t>
                      </a:r>
                      <a:endParaRPr lang="en-NZ" sz="1200"/>
                    </a:p>
                  </a:txBody>
                  <a:tcPr marL="0" marR="0" marT="0" marB="0"/>
                </a:tc>
                <a:tc>
                  <a:txBody>
                    <a:bodyPr/>
                    <a:lstStyle/>
                    <a:p>
                      <a:pPr marL="7620" algn="ctr">
                        <a:lnSpc>
                          <a:spcPts val="785"/>
                        </a:lnSpc>
                      </a:pPr>
                      <a:r>
                        <a:rPr lang="en-US" sz="1200" dirty="0"/>
                        <a:t>50,</a:t>
                      </a:r>
                      <a:endParaRPr lang="en-NZ" sz="1200" dirty="0"/>
                    </a:p>
                    <a:p>
                      <a:pPr marL="7620" algn="ctr">
                        <a:lnSpc>
                          <a:spcPts val="785"/>
                        </a:lnSpc>
                      </a:pPr>
                      <a:r>
                        <a:rPr lang="en-US" sz="1200" dirty="0"/>
                        <a:t>20</a:t>
                      </a:r>
                      <a:endParaRPr lang="en-NZ" sz="1200" dirty="0"/>
                    </a:p>
                  </a:txBody>
                  <a:tcPr marL="0" marR="0" marT="0" marB="0"/>
                </a:tc>
                <a:tc>
                  <a:txBody>
                    <a:bodyPr/>
                    <a:lstStyle/>
                    <a:p>
                      <a:pPr marL="7620" algn="ctr">
                        <a:lnSpc>
                          <a:spcPts val="785"/>
                        </a:lnSpc>
                      </a:pPr>
                      <a:r>
                        <a:rPr lang="en-US" sz="1200" dirty="0"/>
                        <a:t>59,</a:t>
                      </a:r>
                      <a:endParaRPr lang="en-NZ" sz="1200" dirty="0"/>
                    </a:p>
                    <a:p>
                      <a:pPr marL="7620" algn="ctr">
                        <a:lnSpc>
                          <a:spcPts val="785"/>
                        </a:lnSpc>
                      </a:pPr>
                      <a:r>
                        <a:rPr lang="en-US" sz="1200" dirty="0"/>
                        <a:t>15.18</a:t>
                      </a:r>
                      <a:endParaRPr lang="en-NZ" sz="1200" dirty="0"/>
                    </a:p>
                  </a:txBody>
                  <a:tcPr marL="0" marR="0" marT="0" marB="0"/>
                </a:tc>
                <a:tc>
                  <a:txBody>
                    <a:bodyPr/>
                    <a:lstStyle/>
                    <a:p>
                      <a:pPr marL="7620" algn="ctr">
                        <a:lnSpc>
                          <a:spcPts val="785"/>
                        </a:lnSpc>
                      </a:pPr>
                      <a:endParaRPr lang="en-US" sz="1200" dirty="0"/>
                    </a:p>
                    <a:p>
                      <a:pPr marL="7620" algn="ctr">
                        <a:lnSpc>
                          <a:spcPts val="785"/>
                        </a:lnSpc>
                      </a:pPr>
                      <a:r>
                        <a:rPr lang="en-US" sz="1200" dirty="0"/>
                        <a:t>54.5,</a:t>
                      </a:r>
                      <a:endParaRPr lang="en-NZ" sz="1200" dirty="0"/>
                    </a:p>
                    <a:p>
                      <a:pPr marL="7620" algn="ctr">
                        <a:lnSpc>
                          <a:spcPts val="785"/>
                        </a:lnSpc>
                      </a:pPr>
                      <a:endParaRPr lang="en-US" sz="1200" dirty="0"/>
                    </a:p>
                    <a:p>
                      <a:pPr marL="7620" algn="ctr">
                        <a:lnSpc>
                          <a:spcPts val="785"/>
                        </a:lnSpc>
                      </a:pPr>
                      <a:r>
                        <a:rPr lang="en-US" sz="1200" dirty="0"/>
                        <a:t>13.56</a:t>
                      </a:r>
                      <a:endParaRPr lang="en-NZ" sz="1200" dirty="0"/>
                    </a:p>
                  </a:txBody>
                  <a:tcPr marL="0" marR="0" marT="0" marB="0"/>
                </a:tc>
                <a:extLst>
                  <a:ext uri="{0D108BD9-81ED-4DB2-BD59-A6C34878D82A}">
                    <a16:rowId xmlns:a16="http://schemas.microsoft.com/office/drawing/2014/main" val="3441980607"/>
                  </a:ext>
                </a:extLst>
              </a:tr>
              <a:tr h="983614">
                <a:tc rowSpan="3">
                  <a:txBody>
                    <a:bodyPr/>
                    <a:lstStyle/>
                    <a:p>
                      <a:pPr marL="7620" algn="ctr">
                        <a:lnSpc>
                          <a:spcPts val="785"/>
                        </a:lnSpc>
                      </a:pPr>
                      <a:r>
                        <a:rPr lang="en-US" sz="1200"/>
                        <a:t> </a:t>
                      </a:r>
                      <a:endParaRPr lang="en-NZ" sz="1200"/>
                    </a:p>
                    <a:p>
                      <a:pPr marL="7620" algn="ctr">
                        <a:lnSpc>
                          <a:spcPts val="785"/>
                        </a:lnSpc>
                      </a:pPr>
                      <a:r>
                        <a:rPr lang="en-US" sz="1200"/>
                        <a:t>audio-visual</a:t>
                      </a:r>
                      <a:endParaRPr lang="en-NZ" sz="1200"/>
                    </a:p>
                  </a:txBody>
                  <a:tcPr marL="0" marR="0" marT="0" marB="0" vert="vert270"/>
                </a:tc>
                <a:tc>
                  <a:txBody>
                    <a:bodyPr/>
                    <a:lstStyle/>
                    <a:p>
                      <a:pPr marL="7620" algn="ctr">
                        <a:lnSpc>
                          <a:spcPts val="785"/>
                        </a:lnSpc>
                      </a:pPr>
                      <a:r>
                        <a:rPr lang="en-US" sz="1200"/>
                        <a:t>visual (with zero-audio)</a:t>
                      </a:r>
                      <a:endParaRPr lang="en-NZ" sz="1200"/>
                    </a:p>
                  </a:txBody>
                  <a:tcPr marL="0" marR="0" marT="0" marB="0"/>
                </a:tc>
                <a:tc>
                  <a:txBody>
                    <a:bodyPr/>
                    <a:lstStyle/>
                    <a:p>
                      <a:pPr marL="7620" algn="ctr">
                        <a:lnSpc>
                          <a:spcPts val="785"/>
                        </a:lnSpc>
                      </a:pPr>
                      <a:r>
                        <a:rPr lang="en-US" sz="1200"/>
                        <a:t>32,</a:t>
                      </a:r>
                      <a:endParaRPr lang="en-NZ" sz="1200"/>
                    </a:p>
                    <a:p>
                      <a:pPr marL="7620" algn="ctr">
                        <a:lnSpc>
                          <a:spcPts val="785"/>
                        </a:lnSpc>
                      </a:pPr>
                      <a:r>
                        <a:rPr lang="en-US" sz="1200"/>
                        <a:t>13.61</a:t>
                      </a:r>
                      <a:endParaRPr lang="en-NZ" sz="1200"/>
                    </a:p>
                  </a:txBody>
                  <a:tcPr marL="0" marR="0" marT="0" marB="0"/>
                </a:tc>
                <a:tc>
                  <a:txBody>
                    <a:bodyPr/>
                    <a:lstStyle/>
                    <a:p>
                      <a:pPr marL="7620" algn="ctr">
                        <a:lnSpc>
                          <a:spcPts val="785"/>
                        </a:lnSpc>
                      </a:pPr>
                      <a:r>
                        <a:rPr lang="en-US" sz="1200" dirty="0"/>
                        <a:t>86,</a:t>
                      </a:r>
                      <a:endParaRPr lang="en-NZ" sz="1200" dirty="0"/>
                    </a:p>
                    <a:p>
                      <a:pPr marL="7620" algn="ctr">
                        <a:lnSpc>
                          <a:spcPts val="785"/>
                        </a:lnSpc>
                      </a:pPr>
                      <a:r>
                        <a:rPr lang="en-US" sz="1200" dirty="0"/>
                        <a:t>19.57</a:t>
                      </a:r>
                      <a:endParaRPr lang="en-NZ" sz="1200" dirty="0"/>
                    </a:p>
                  </a:txBody>
                  <a:tcPr marL="0" marR="0" marT="0" marB="0"/>
                </a:tc>
                <a:tc>
                  <a:txBody>
                    <a:bodyPr/>
                    <a:lstStyle/>
                    <a:p>
                      <a:pPr marL="7620" algn="ctr">
                        <a:lnSpc>
                          <a:spcPts val="785"/>
                        </a:lnSpc>
                      </a:pPr>
                      <a:r>
                        <a:rPr lang="en-US" sz="1200" dirty="0"/>
                        <a:t>-</a:t>
                      </a:r>
                    </a:p>
                    <a:p>
                      <a:pPr marL="7620" algn="ctr">
                        <a:lnSpc>
                          <a:spcPts val="785"/>
                        </a:lnSpc>
                      </a:pPr>
                      <a:r>
                        <a:rPr lang="en-US" sz="1200" dirty="0"/>
                        <a:t>59</a:t>
                      </a:r>
                      <a:endParaRPr lang="en-NZ" sz="1200" dirty="0"/>
                    </a:p>
                  </a:txBody>
                  <a:tcPr marL="0" marR="0" marT="0" marB="0"/>
                </a:tc>
                <a:extLst>
                  <a:ext uri="{0D108BD9-81ED-4DB2-BD59-A6C34878D82A}">
                    <a16:rowId xmlns:a16="http://schemas.microsoft.com/office/drawing/2014/main" val="2833037311"/>
                  </a:ext>
                </a:extLst>
              </a:tr>
              <a:tr h="720903">
                <a:tc vMerge="1">
                  <a:txBody>
                    <a:bodyPr/>
                    <a:lstStyle/>
                    <a:p>
                      <a:endParaRPr lang="en-NZ"/>
                    </a:p>
                  </a:txBody>
                  <a:tcPr/>
                </a:tc>
                <a:tc>
                  <a:txBody>
                    <a:bodyPr/>
                    <a:lstStyle/>
                    <a:p>
                      <a:pPr marL="7620" algn="ctr">
                        <a:lnSpc>
                          <a:spcPts val="785"/>
                        </a:lnSpc>
                      </a:pPr>
                      <a:r>
                        <a:rPr lang="en-US" sz="1200"/>
                        <a:t>audio (with zero-visual)</a:t>
                      </a:r>
                      <a:endParaRPr lang="en-NZ" sz="1200"/>
                    </a:p>
                  </a:txBody>
                  <a:tcPr marL="0" marR="0" marT="0" marB="0"/>
                </a:tc>
                <a:tc>
                  <a:txBody>
                    <a:bodyPr/>
                    <a:lstStyle/>
                    <a:p>
                      <a:pPr marL="7620" algn="ctr">
                        <a:lnSpc>
                          <a:spcPts val="785"/>
                        </a:lnSpc>
                      </a:pPr>
                      <a:r>
                        <a:rPr lang="en-US" sz="1200"/>
                        <a:t>90,</a:t>
                      </a:r>
                      <a:endParaRPr lang="en-NZ" sz="1200"/>
                    </a:p>
                    <a:p>
                      <a:pPr marL="7620" algn="ctr">
                        <a:lnSpc>
                          <a:spcPts val="785"/>
                        </a:lnSpc>
                      </a:pPr>
                      <a:r>
                        <a:rPr lang="en-US" sz="1200"/>
                        <a:t>10.25</a:t>
                      </a:r>
                      <a:endParaRPr lang="en-NZ" sz="1200"/>
                    </a:p>
                  </a:txBody>
                  <a:tcPr marL="0" marR="0" marT="0" marB="0"/>
                </a:tc>
                <a:tc>
                  <a:txBody>
                    <a:bodyPr/>
                    <a:lstStyle/>
                    <a:p>
                      <a:pPr marL="7620" algn="ctr">
                        <a:lnSpc>
                          <a:spcPts val="785"/>
                        </a:lnSpc>
                      </a:pPr>
                      <a:r>
                        <a:rPr lang="en-US" sz="1200" dirty="0"/>
                        <a:t>99,</a:t>
                      </a:r>
                      <a:endParaRPr lang="en-NZ" sz="1200" dirty="0"/>
                    </a:p>
                    <a:p>
                      <a:pPr marL="7620" algn="ctr">
                        <a:lnSpc>
                          <a:spcPts val="785"/>
                        </a:lnSpc>
                      </a:pPr>
                      <a:r>
                        <a:rPr lang="en-US" sz="1200" dirty="0"/>
                        <a:t>4.47</a:t>
                      </a:r>
                      <a:endParaRPr lang="en-NZ" sz="1200" dirty="0"/>
                    </a:p>
                  </a:txBody>
                  <a:tcPr marL="0" marR="0" marT="0" marB="0"/>
                </a:tc>
                <a:tc>
                  <a:txBody>
                    <a:bodyPr/>
                    <a:lstStyle/>
                    <a:p>
                      <a:pPr marL="7620" algn="ctr">
                        <a:lnSpc>
                          <a:spcPts val="785"/>
                        </a:lnSpc>
                      </a:pPr>
                      <a:r>
                        <a:rPr lang="en-US" sz="1200" dirty="0"/>
                        <a:t>95</a:t>
                      </a:r>
                      <a:endParaRPr lang="en-NZ" sz="1200" dirty="0"/>
                    </a:p>
                  </a:txBody>
                  <a:tcPr marL="0" marR="0" marT="0" marB="0"/>
                </a:tc>
                <a:extLst>
                  <a:ext uri="{0D108BD9-81ED-4DB2-BD59-A6C34878D82A}">
                    <a16:rowId xmlns:a16="http://schemas.microsoft.com/office/drawing/2014/main" val="134609376"/>
                  </a:ext>
                </a:extLst>
              </a:tr>
              <a:tr h="961510">
                <a:tc vMerge="1">
                  <a:txBody>
                    <a:bodyPr/>
                    <a:lstStyle/>
                    <a:p>
                      <a:endParaRPr lang="en-NZ"/>
                    </a:p>
                  </a:txBody>
                  <a:tcPr/>
                </a:tc>
                <a:tc>
                  <a:txBody>
                    <a:bodyPr/>
                    <a:lstStyle/>
                    <a:p>
                      <a:pPr marL="7620" algn="ctr">
                        <a:lnSpc>
                          <a:spcPts val="785"/>
                        </a:lnSpc>
                      </a:pPr>
                      <a:endParaRPr lang="en-US" sz="1200" dirty="0"/>
                    </a:p>
                    <a:p>
                      <a:pPr marL="7620" algn="ctr">
                        <a:lnSpc>
                          <a:spcPts val="785"/>
                        </a:lnSpc>
                      </a:pPr>
                      <a:r>
                        <a:rPr lang="en-US" sz="1200" dirty="0"/>
                        <a:t>audio-visual</a:t>
                      </a:r>
                      <a:endParaRPr lang="en-NZ" sz="1200" dirty="0"/>
                    </a:p>
                  </a:txBody>
                  <a:tcPr marL="0" marR="0" marT="0" marB="0"/>
                </a:tc>
                <a:tc>
                  <a:txBody>
                    <a:bodyPr/>
                    <a:lstStyle/>
                    <a:p>
                      <a:pPr marL="7620" algn="ctr">
                        <a:lnSpc>
                          <a:spcPts val="785"/>
                        </a:lnSpc>
                      </a:pPr>
                      <a:endParaRPr lang="en-US" sz="1200" dirty="0"/>
                    </a:p>
                    <a:p>
                      <a:pPr marL="7620" algn="ctr">
                        <a:lnSpc>
                          <a:spcPts val="785"/>
                        </a:lnSpc>
                      </a:pPr>
                      <a:r>
                        <a:rPr lang="en-US" sz="1200" dirty="0"/>
                        <a:t>56,</a:t>
                      </a:r>
                      <a:endParaRPr lang="en-NZ" sz="1200" dirty="0"/>
                    </a:p>
                    <a:p>
                      <a:pPr marL="7620" algn="ctr">
                        <a:lnSpc>
                          <a:spcPts val="785"/>
                        </a:lnSpc>
                      </a:pPr>
                      <a:r>
                        <a:rPr lang="en-US" sz="1200" dirty="0"/>
                        <a:t>8.20</a:t>
                      </a:r>
                      <a:endParaRPr lang="en-NZ" sz="1200" dirty="0"/>
                    </a:p>
                  </a:txBody>
                  <a:tcPr marL="0" marR="0" marT="0" marB="0"/>
                </a:tc>
                <a:tc>
                  <a:txBody>
                    <a:bodyPr/>
                    <a:lstStyle/>
                    <a:p>
                      <a:pPr marL="7620" algn="ctr">
                        <a:lnSpc>
                          <a:spcPts val="785"/>
                        </a:lnSpc>
                      </a:pPr>
                      <a:endParaRPr lang="en-US" sz="1200" dirty="0"/>
                    </a:p>
                    <a:p>
                      <a:pPr marL="7620" algn="ctr">
                        <a:lnSpc>
                          <a:spcPts val="785"/>
                        </a:lnSpc>
                      </a:pPr>
                      <a:r>
                        <a:rPr lang="en-US" sz="1200" dirty="0"/>
                        <a:t>94,</a:t>
                      </a:r>
                      <a:endParaRPr lang="en-NZ" sz="1200" dirty="0"/>
                    </a:p>
                    <a:p>
                      <a:pPr marL="7620" algn="ctr">
                        <a:lnSpc>
                          <a:spcPts val="785"/>
                        </a:lnSpc>
                      </a:pPr>
                      <a:r>
                        <a:rPr lang="en-US" sz="1200" dirty="0"/>
                        <a:t>9.40</a:t>
                      </a:r>
                      <a:endParaRPr lang="en-NZ" sz="1200" dirty="0"/>
                    </a:p>
                  </a:txBody>
                  <a:tcPr marL="0" marR="0" marT="0" marB="0"/>
                </a:tc>
                <a:tc>
                  <a:txBody>
                    <a:bodyPr/>
                    <a:lstStyle/>
                    <a:p>
                      <a:pPr marL="7620" algn="ctr">
                        <a:lnSpc>
                          <a:spcPts val="785"/>
                        </a:lnSpc>
                      </a:pPr>
                      <a:endParaRPr lang="en-US" sz="1200" dirty="0"/>
                    </a:p>
                    <a:p>
                      <a:pPr marL="7620" algn="ctr">
                        <a:lnSpc>
                          <a:spcPts val="785"/>
                        </a:lnSpc>
                      </a:pPr>
                      <a:r>
                        <a:rPr lang="en-US" sz="1200" dirty="0"/>
                        <a:t>75,</a:t>
                      </a:r>
                      <a:endParaRPr lang="en-NZ" sz="1200" dirty="0"/>
                    </a:p>
                    <a:p>
                      <a:pPr marL="7620" algn="ctr">
                        <a:lnSpc>
                          <a:spcPts val="785"/>
                        </a:lnSpc>
                      </a:pPr>
                      <a:r>
                        <a:rPr lang="en-US" sz="1200" dirty="0"/>
                        <a:t>5.12</a:t>
                      </a:r>
                      <a:endParaRPr lang="en-NZ" sz="1200" dirty="0"/>
                    </a:p>
                  </a:txBody>
                  <a:tcPr marL="0" marR="0" marT="0" marB="0"/>
                </a:tc>
                <a:extLst>
                  <a:ext uri="{0D108BD9-81ED-4DB2-BD59-A6C34878D82A}">
                    <a16:rowId xmlns:a16="http://schemas.microsoft.com/office/drawing/2014/main" val="2228006415"/>
                  </a:ext>
                </a:extLst>
              </a:tr>
            </a:tbl>
          </a:graphicData>
        </a:graphic>
      </p:graphicFrame>
    </p:spTree>
    <p:extLst>
      <p:ext uri="{BB962C8B-B14F-4D97-AF65-F5344CB8AC3E}">
        <p14:creationId xmlns:p14="http://schemas.microsoft.com/office/powerpoint/2010/main" val="12191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0C1A-9FA7-A382-7113-9D821C2F4BDC}"/>
              </a:ext>
            </a:extLst>
          </p:cNvPr>
          <p:cNvSpPr>
            <a:spLocks noGrp="1"/>
          </p:cNvSpPr>
          <p:nvPr>
            <p:ph type="title"/>
          </p:nvPr>
        </p:nvSpPr>
        <p:spPr>
          <a:xfrm>
            <a:off x="685800" y="260648"/>
            <a:ext cx="7772400" cy="1143000"/>
          </a:xfrm>
        </p:spPr>
        <p:txBody>
          <a:bodyPr/>
          <a:lstStyle/>
          <a:p>
            <a:pPr indent="274320"/>
            <a:r>
              <a:rPr lang="en-US" sz="1800" cap="small" dirty="0">
                <a:effectLst/>
                <a:latin typeface="Times New Roman" panose="02020603050405020304" pitchFamily="18" charset="0"/>
                <a:ea typeface="Times New Roman" panose="02020603050405020304" pitchFamily="18" charset="0"/>
              </a:rPr>
              <a:t>Model Accuracy obtained on the NeuCube simulator when</a:t>
            </a:r>
            <a:r>
              <a:rPr lang="en-US" sz="1800" cap="small" spc="4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trained</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and</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tested</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with</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audio-visual</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data</a:t>
            </a:r>
            <a:r>
              <a:rPr lang="en-US" sz="1800" cap="small" spc="200" dirty="0">
                <a:effectLst/>
                <a:latin typeface="Times New Roman" panose="02020603050405020304" pitchFamily="18" charset="0"/>
                <a:ea typeface="Times New Roman" panose="02020603050405020304" pitchFamily="18" charset="0"/>
              </a:rPr>
              <a:t> </a:t>
            </a:r>
            <a:r>
              <a:rPr lang="en-US" sz="1800" cap="small" dirty="0">
                <a:effectLst/>
                <a:latin typeface="Times New Roman" panose="02020603050405020304" pitchFamily="18" charset="0"/>
                <a:ea typeface="Times New Roman" panose="02020603050405020304" pitchFamily="18" charset="0"/>
              </a:rPr>
              <a:t>of</a:t>
            </a:r>
            <a:r>
              <a:rPr lang="en-US" sz="1800" cap="small" spc="200" dirty="0">
                <a:effectLst/>
                <a:latin typeface="Times New Roman" panose="02020603050405020304" pitchFamily="18" charset="0"/>
                <a:ea typeface="Times New Roman" panose="02020603050405020304" pitchFamily="18" charset="0"/>
              </a:rPr>
              <a:t> an </a:t>
            </a:r>
            <a:r>
              <a:rPr lang="en-US" sz="1800" cap="small" dirty="0">
                <a:effectLst/>
                <a:latin typeface="Times New Roman" panose="02020603050405020304" pitchFamily="18" charset="0"/>
                <a:ea typeface="Times New Roman" panose="02020603050405020304" pitchFamily="18" charset="0"/>
              </a:rPr>
              <a:t> </a:t>
            </a:r>
            <a:br>
              <a:rPr lang="en-NZ" sz="1800" dirty="0">
                <a:effectLst/>
                <a:latin typeface="Times New Roman" panose="02020603050405020304" pitchFamily="18" charset="0"/>
                <a:ea typeface="Times New Roman" panose="02020603050405020304" pitchFamily="18" charset="0"/>
              </a:rPr>
            </a:br>
            <a:r>
              <a:rPr lang="en-US" sz="1800" spc="10" dirty="0">
                <a:effectLst/>
                <a:latin typeface="Times New Roman" panose="02020603050405020304" pitchFamily="18" charset="0"/>
                <a:ea typeface="Times New Roman" panose="02020603050405020304" pitchFamily="18" charset="0"/>
              </a:rPr>
              <a:t>APPROACHING</a:t>
            </a:r>
            <a:r>
              <a:rPr lang="en-US" sz="1800" spc="290"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TRAIN.</a:t>
            </a:r>
            <a:br>
              <a:rPr lang="en-NZ" sz="1800" dirty="0">
                <a:effectLst/>
                <a:latin typeface="Times New Roman" panose="02020603050405020304" pitchFamily="18" charset="0"/>
                <a:ea typeface="Times New Roman" panose="02020603050405020304" pitchFamily="18" charset="0"/>
              </a:rPr>
            </a:br>
            <a:endParaRPr lang="en-NZ" dirty="0"/>
          </a:p>
        </p:txBody>
      </p:sp>
      <p:sp>
        <p:nvSpPr>
          <p:cNvPr id="3" name="Footer Placeholder 2">
            <a:extLst>
              <a:ext uri="{FF2B5EF4-FFF2-40B4-BE49-F238E27FC236}">
                <a16:creationId xmlns:a16="http://schemas.microsoft.com/office/drawing/2014/main" id="{F3B31B2E-D91F-3E31-9F55-D1EB11380376}"/>
              </a:ext>
            </a:extLst>
          </p:cNvPr>
          <p:cNvSpPr>
            <a:spLocks noGrp="1"/>
          </p:cNvSpPr>
          <p:nvPr>
            <p:ph type="ftr" sz="quarter" idx="11"/>
          </p:nvPr>
        </p:nvSpPr>
        <p:spPr/>
        <p:txBody>
          <a:bodyPr/>
          <a:lstStyle/>
          <a:p>
            <a:pPr>
              <a:defRPr/>
            </a:pPr>
            <a:r>
              <a:rPr lang="en-AU"/>
              <a:t>nkasabov@aut.ac.nz</a:t>
            </a:r>
          </a:p>
        </p:txBody>
      </p:sp>
      <p:graphicFrame>
        <p:nvGraphicFramePr>
          <p:cNvPr id="4" name="Table 3">
            <a:extLst>
              <a:ext uri="{FF2B5EF4-FFF2-40B4-BE49-F238E27FC236}">
                <a16:creationId xmlns:a16="http://schemas.microsoft.com/office/drawing/2014/main" id="{CD8FE864-0990-E1B0-2F1E-3132CF35227B}"/>
              </a:ext>
            </a:extLst>
          </p:cNvPr>
          <p:cNvGraphicFramePr>
            <a:graphicFrameLocks noGrp="1"/>
          </p:cNvGraphicFramePr>
          <p:nvPr>
            <p:extLst>
              <p:ext uri="{D42A27DB-BD31-4B8C-83A1-F6EECF244321}">
                <p14:modId xmlns:p14="http://schemas.microsoft.com/office/powerpoint/2010/main" val="819940240"/>
              </p:ext>
            </p:extLst>
          </p:nvPr>
        </p:nvGraphicFramePr>
        <p:xfrm>
          <a:off x="0" y="1844824"/>
          <a:ext cx="9144000" cy="5013176"/>
        </p:xfrm>
        <a:graphic>
          <a:graphicData uri="http://schemas.openxmlformats.org/drawingml/2006/table">
            <a:tbl>
              <a:tblPr firstRow="1" firstCol="1" lastRow="1" lastCol="1" bandRow="1" bandCol="1">
                <a:tableStyleId>{5C22544A-7EE6-4342-B048-85BDC9FD1C3A}</a:tableStyleId>
              </a:tblPr>
              <a:tblGrid>
                <a:gridCol w="1898012">
                  <a:extLst>
                    <a:ext uri="{9D8B030D-6E8A-4147-A177-3AD203B41FA5}">
                      <a16:colId xmlns:a16="http://schemas.microsoft.com/office/drawing/2014/main" val="1827772022"/>
                    </a:ext>
                  </a:extLst>
                </a:gridCol>
                <a:gridCol w="1811497">
                  <a:extLst>
                    <a:ext uri="{9D8B030D-6E8A-4147-A177-3AD203B41FA5}">
                      <a16:colId xmlns:a16="http://schemas.microsoft.com/office/drawing/2014/main" val="4025518013"/>
                    </a:ext>
                  </a:extLst>
                </a:gridCol>
                <a:gridCol w="1811497">
                  <a:extLst>
                    <a:ext uri="{9D8B030D-6E8A-4147-A177-3AD203B41FA5}">
                      <a16:colId xmlns:a16="http://schemas.microsoft.com/office/drawing/2014/main" val="481977433"/>
                    </a:ext>
                  </a:extLst>
                </a:gridCol>
                <a:gridCol w="1811497">
                  <a:extLst>
                    <a:ext uri="{9D8B030D-6E8A-4147-A177-3AD203B41FA5}">
                      <a16:colId xmlns:a16="http://schemas.microsoft.com/office/drawing/2014/main" val="1168194684"/>
                    </a:ext>
                  </a:extLst>
                </a:gridCol>
                <a:gridCol w="1811497">
                  <a:extLst>
                    <a:ext uri="{9D8B030D-6E8A-4147-A177-3AD203B41FA5}">
                      <a16:colId xmlns:a16="http://schemas.microsoft.com/office/drawing/2014/main" val="3127436505"/>
                    </a:ext>
                  </a:extLst>
                </a:gridCol>
              </a:tblGrid>
              <a:tr h="420536">
                <a:tc rowSpan="2">
                  <a:txBody>
                    <a:bodyPr/>
                    <a:lstStyle/>
                    <a:p>
                      <a:pPr marL="7620" algn="l">
                        <a:lnSpc>
                          <a:spcPts val="785"/>
                        </a:lnSpc>
                      </a:pPr>
                      <a:r>
                        <a:rPr lang="en-US" sz="1400" spc="-10" dirty="0">
                          <a:effectLst/>
                        </a:rPr>
                        <a:t>Training</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rowSpan="2">
                  <a:txBody>
                    <a:bodyPr/>
                    <a:lstStyle/>
                    <a:p>
                      <a:pPr marL="7620" algn="ctr">
                        <a:lnSpc>
                          <a:spcPts val="785"/>
                        </a:lnSpc>
                      </a:pPr>
                      <a:r>
                        <a:rPr lang="en-US" sz="1400" spc="-10" dirty="0">
                          <a:effectLst/>
                        </a:rPr>
                        <a:t>Testing</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gridSpan="3">
                  <a:txBody>
                    <a:bodyPr/>
                    <a:lstStyle/>
                    <a:p>
                      <a:pPr marL="7620" algn="ctr">
                        <a:lnSpc>
                          <a:spcPts val="785"/>
                        </a:lnSpc>
                      </a:pPr>
                      <a:r>
                        <a:rPr lang="en-US" sz="1400">
                          <a:effectLst/>
                        </a:rPr>
                        <a:t>Classifier</a:t>
                      </a:r>
                      <a:r>
                        <a:rPr lang="en-US" sz="1400" spc="50">
                          <a:effectLst/>
                        </a:rPr>
                        <a:t> </a:t>
                      </a:r>
                      <a:r>
                        <a:rPr lang="en-US" sz="1400">
                          <a:effectLst/>
                        </a:rPr>
                        <a:t>Accuracy</a:t>
                      </a:r>
                      <a:r>
                        <a:rPr lang="en-US" sz="1400" spc="55">
                          <a:effectLst/>
                        </a:rPr>
                        <a:t> </a:t>
                      </a:r>
                      <a:r>
                        <a:rPr lang="en-US" sz="1400">
                          <a:effectLst/>
                        </a:rPr>
                        <a:t>(mean,</a:t>
                      </a:r>
                      <a:r>
                        <a:rPr lang="en-US" sz="1400" spc="55">
                          <a:effectLst/>
                        </a:rPr>
                        <a:t> </a:t>
                      </a:r>
                      <a:r>
                        <a:rPr lang="en-US" sz="1400" spc="-20">
                          <a:effectLst/>
                        </a:rPr>
                        <a:t>std)</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158110078"/>
                  </a:ext>
                </a:extLst>
              </a:tr>
              <a:tr h="401530">
                <a:tc vMerge="1">
                  <a:txBody>
                    <a:bodyPr/>
                    <a:lstStyle/>
                    <a:p>
                      <a:endParaRPr lang="en-NZ"/>
                    </a:p>
                  </a:txBody>
                  <a:tcPr/>
                </a:tc>
                <a:tc vMerge="1">
                  <a:txBody>
                    <a:bodyPr/>
                    <a:lstStyle/>
                    <a:p>
                      <a:endParaRPr lang="en-NZ"/>
                    </a:p>
                  </a:txBody>
                  <a:tcPr/>
                </a:tc>
                <a:tc>
                  <a:txBody>
                    <a:bodyPr/>
                    <a:lstStyle/>
                    <a:p>
                      <a:pPr marL="7620" algn="ctr">
                        <a:lnSpc>
                          <a:spcPts val="785"/>
                        </a:lnSpc>
                      </a:pPr>
                      <a:r>
                        <a:rPr lang="en-US" sz="1400" dirty="0">
                          <a:effectLst/>
                        </a:rPr>
                        <a:t>Class</a:t>
                      </a:r>
                      <a:r>
                        <a:rPr lang="en-US" sz="1400" spc="75" dirty="0">
                          <a:effectLst/>
                        </a:rPr>
                        <a:t> </a:t>
                      </a:r>
                      <a:r>
                        <a:rPr lang="en-US" sz="1400" spc="-50" dirty="0">
                          <a:effectLst/>
                        </a:rPr>
                        <a:t>1</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a:effectLst/>
                        </a:rPr>
                        <a:t>Class</a:t>
                      </a:r>
                      <a:r>
                        <a:rPr lang="en-US" sz="1400" spc="75">
                          <a:effectLst/>
                        </a:rPr>
                        <a:t> </a:t>
                      </a:r>
                      <a:r>
                        <a:rPr lang="en-US" sz="1400" spc="-50">
                          <a:effectLst/>
                        </a:rPr>
                        <a:t>2</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a:effectLst/>
                        </a:rPr>
                        <a:t>Overall</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1965142455"/>
                  </a:ext>
                </a:extLst>
              </a:tr>
              <a:tr h="845824">
                <a:tc>
                  <a:txBody>
                    <a:bodyPr/>
                    <a:lstStyle/>
                    <a:p>
                      <a:pPr marL="7620" algn="ctr">
                        <a:lnSpc>
                          <a:spcPts val="785"/>
                        </a:lnSpc>
                      </a:pPr>
                      <a:r>
                        <a:rPr lang="en-US" sz="1400" spc="-10">
                          <a:effectLst/>
                        </a:rPr>
                        <a:t>audio</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a:effectLst/>
                        </a:rPr>
                        <a:t>audio</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dirty="0">
                          <a:effectLst/>
                        </a:rPr>
                        <a:t>85.38,</a:t>
                      </a:r>
                      <a:endParaRPr lang="en-NZ" sz="1400" dirty="0">
                        <a:effectLst/>
                      </a:endParaRPr>
                    </a:p>
                    <a:p>
                      <a:pPr marL="7620" algn="ctr">
                        <a:lnSpc>
                          <a:spcPts val="785"/>
                        </a:lnSpc>
                      </a:pPr>
                      <a:r>
                        <a:rPr lang="en-US" sz="1400" spc="-20" dirty="0">
                          <a:effectLst/>
                        </a:rPr>
                        <a:t>8.24</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20">
                          <a:effectLst/>
                        </a:rPr>
                        <a:t>100,</a:t>
                      </a:r>
                      <a:endParaRPr lang="en-NZ" sz="1400">
                        <a:effectLst/>
                      </a:endParaRPr>
                    </a:p>
                    <a:p>
                      <a:pPr marL="7620" algn="ctr">
                        <a:lnSpc>
                          <a:spcPts val="785"/>
                        </a:lnSpc>
                      </a:pPr>
                      <a:r>
                        <a:rPr lang="en-US" sz="1400" spc="-50">
                          <a:effectLst/>
                        </a:rPr>
                        <a:t>0</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a:effectLst/>
                        </a:rPr>
                        <a:t>92.69,</a:t>
                      </a:r>
                      <a:endParaRPr lang="en-NZ" sz="1400">
                        <a:effectLst/>
                      </a:endParaRPr>
                    </a:p>
                    <a:p>
                      <a:pPr marL="7620" algn="ctr">
                        <a:lnSpc>
                          <a:spcPts val="785"/>
                        </a:lnSpc>
                      </a:pPr>
                      <a:r>
                        <a:rPr lang="en-US" sz="1400" spc="-20">
                          <a:effectLst/>
                        </a:rPr>
                        <a:t>4.12</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4051113200"/>
                  </a:ext>
                </a:extLst>
              </a:tr>
              <a:tr h="845824">
                <a:tc>
                  <a:txBody>
                    <a:bodyPr/>
                    <a:lstStyle/>
                    <a:p>
                      <a:pPr marL="7620" algn="ctr">
                        <a:lnSpc>
                          <a:spcPts val="785"/>
                        </a:lnSpc>
                      </a:pPr>
                      <a:r>
                        <a:rPr lang="en-US" sz="1400" spc="-10">
                          <a:effectLst/>
                        </a:rPr>
                        <a:t>visual</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a:effectLst/>
                        </a:rPr>
                        <a:t>visual</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dirty="0">
                          <a:effectLst/>
                        </a:rPr>
                        <a:t>80.38,</a:t>
                      </a:r>
                      <a:endParaRPr lang="en-NZ" sz="1400" dirty="0">
                        <a:effectLst/>
                      </a:endParaRPr>
                    </a:p>
                    <a:p>
                      <a:pPr marL="7620" algn="ctr">
                        <a:lnSpc>
                          <a:spcPts val="785"/>
                        </a:lnSpc>
                      </a:pPr>
                      <a:r>
                        <a:rPr lang="en-US" sz="1400" spc="-20" dirty="0">
                          <a:effectLst/>
                        </a:rPr>
                        <a:t>9.49</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a:effectLst/>
                        </a:rPr>
                        <a:t>98.84,</a:t>
                      </a:r>
                      <a:endParaRPr lang="en-NZ" sz="1400">
                        <a:effectLst/>
                      </a:endParaRPr>
                    </a:p>
                    <a:p>
                      <a:pPr marL="7620" algn="ctr">
                        <a:lnSpc>
                          <a:spcPts val="785"/>
                        </a:lnSpc>
                      </a:pPr>
                      <a:r>
                        <a:rPr lang="en-US" sz="1400" spc="-20">
                          <a:effectLst/>
                        </a:rPr>
                        <a:t>2.81</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a:effectLst/>
                        </a:rPr>
                        <a:t>89.61,</a:t>
                      </a:r>
                      <a:endParaRPr lang="en-NZ" sz="1400">
                        <a:effectLst/>
                      </a:endParaRPr>
                    </a:p>
                    <a:p>
                      <a:pPr marL="7620" algn="ctr">
                        <a:lnSpc>
                          <a:spcPts val="785"/>
                        </a:lnSpc>
                      </a:pPr>
                      <a:r>
                        <a:rPr lang="en-US" sz="1400" spc="-20">
                          <a:effectLst/>
                        </a:rPr>
                        <a:t>5.59</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2705031124"/>
                  </a:ext>
                </a:extLst>
              </a:tr>
              <a:tr h="845824">
                <a:tc rowSpan="3">
                  <a:txBody>
                    <a:bodyPr/>
                    <a:lstStyle/>
                    <a:p>
                      <a:pPr marL="7620" algn="ctr">
                        <a:lnSpc>
                          <a:spcPts val="785"/>
                        </a:lnSpc>
                      </a:pPr>
                      <a:r>
                        <a:rPr lang="en-US" sz="1400" spc="-10">
                          <a:effectLst/>
                        </a:rPr>
                        <a:t>audio-visual</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vert="vert270" anchor="ctr"/>
                </a:tc>
                <a:tc>
                  <a:txBody>
                    <a:bodyPr/>
                    <a:lstStyle/>
                    <a:p>
                      <a:pPr marL="7620" algn="ctr">
                        <a:lnSpc>
                          <a:spcPts val="785"/>
                        </a:lnSpc>
                      </a:pPr>
                      <a:r>
                        <a:rPr lang="en-US" sz="1400">
                          <a:effectLst/>
                        </a:rPr>
                        <a:t>visual</a:t>
                      </a:r>
                      <a:r>
                        <a:rPr lang="en-US" sz="1400" spc="45">
                          <a:effectLst/>
                        </a:rPr>
                        <a:t> </a:t>
                      </a:r>
                      <a:r>
                        <a:rPr lang="en-US" sz="1400">
                          <a:effectLst/>
                        </a:rPr>
                        <a:t>(with</a:t>
                      </a:r>
                      <a:r>
                        <a:rPr lang="en-US" sz="1400" spc="50">
                          <a:effectLst/>
                        </a:rPr>
                        <a:t> </a:t>
                      </a:r>
                      <a:r>
                        <a:rPr lang="en-US" sz="1400">
                          <a:effectLst/>
                        </a:rPr>
                        <a:t>zero-</a:t>
                      </a:r>
                      <a:r>
                        <a:rPr lang="en-US" sz="1400" spc="-10">
                          <a:effectLst/>
                        </a:rPr>
                        <a:t>audio)</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dirty="0">
                          <a:effectLst/>
                        </a:rPr>
                        <a:t>28.84,</a:t>
                      </a:r>
                      <a:endParaRPr lang="en-NZ" sz="1400" dirty="0">
                        <a:effectLst/>
                      </a:endParaRPr>
                    </a:p>
                    <a:p>
                      <a:pPr marL="7620" algn="ctr">
                        <a:lnSpc>
                          <a:spcPts val="785"/>
                        </a:lnSpc>
                      </a:pPr>
                      <a:r>
                        <a:rPr lang="en-US" sz="1400" spc="-10" dirty="0">
                          <a:effectLst/>
                        </a:rPr>
                        <a:t>13.86</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20">
                          <a:effectLst/>
                        </a:rPr>
                        <a:t>100,</a:t>
                      </a:r>
                      <a:endParaRPr lang="en-NZ" sz="1400">
                        <a:effectLst/>
                      </a:endParaRPr>
                    </a:p>
                    <a:p>
                      <a:pPr marL="7620" algn="ctr">
                        <a:lnSpc>
                          <a:spcPts val="785"/>
                        </a:lnSpc>
                      </a:pPr>
                      <a:r>
                        <a:rPr lang="en-US" sz="1400" spc="-50">
                          <a:effectLst/>
                        </a:rPr>
                        <a:t>0</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50">
                          <a:effectLst/>
                        </a:rPr>
                        <a:t>-</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1481657250"/>
                  </a:ext>
                </a:extLst>
              </a:tr>
              <a:tr h="826819">
                <a:tc vMerge="1">
                  <a:txBody>
                    <a:bodyPr/>
                    <a:lstStyle/>
                    <a:p>
                      <a:endParaRPr lang="en-NZ"/>
                    </a:p>
                  </a:txBody>
                  <a:tcPr/>
                </a:tc>
                <a:tc>
                  <a:txBody>
                    <a:bodyPr/>
                    <a:lstStyle/>
                    <a:p>
                      <a:pPr marL="7620" algn="ctr">
                        <a:lnSpc>
                          <a:spcPts val="785"/>
                        </a:lnSpc>
                      </a:pPr>
                      <a:r>
                        <a:rPr lang="en-US" sz="1400">
                          <a:effectLst/>
                        </a:rPr>
                        <a:t>audio</a:t>
                      </a:r>
                      <a:r>
                        <a:rPr lang="en-US" sz="1400" spc="45">
                          <a:effectLst/>
                        </a:rPr>
                        <a:t> </a:t>
                      </a:r>
                      <a:r>
                        <a:rPr lang="en-US" sz="1400">
                          <a:effectLst/>
                        </a:rPr>
                        <a:t>(with</a:t>
                      </a:r>
                      <a:r>
                        <a:rPr lang="en-US" sz="1400" spc="50">
                          <a:effectLst/>
                        </a:rPr>
                        <a:t> </a:t>
                      </a:r>
                      <a:r>
                        <a:rPr lang="en-US" sz="1400">
                          <a:effectLst/>
                        </a:rPr>
                        <a:t>zero-</a:t>
                      </a:r>
                      <a:r>
                        <a:rPr lang="en-US" sz="1400" spc="-10">
                          <a:effectLst/>
                        </a:rPr>
                        <a:t>visual)</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20">
                          <a:effectLst/>
                        </a:rPr>
                        <a:t>100,</a:t>
                      </a:r>
                      <a:endParaRPr lang="en-NZ" sz="1400">
                        <a:effectLst/>
                      </a:endParaRPr>
                    </a:p>
                    <a:p>
                      <a:pPr marL="7620" algn="ctr">
                        <a:lnSpc>
                          <a:spcPts val="785"/>
                        </a:lnSpc>
                      </a:pPr>
                      <a:r>
                        <a:rPr lang="en-US" sz="1400" spc="-50">
                          <a:effectLst/>
                        </a:rPr>
                        <a:t>0</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dirty="0">
                          <a:effectLst/>
                        </a:rPr>
                        <a:t>89.61,</a:t>
                      </a:r>
                      <a:endParaRPr lang="en-NZ" sz="1400" dirty="0">
                        <a:effectLst/>
                      </a:endParaRPr>
                    </a:p>
                    <a:p>
                      <a:pPr marL="7620" algn="ctr">
                        <a:lnSpc>
                          <a:spcPts val="785"/>
                        </a:lnSpc>
                      </a:pPr>
                      <a:r>
                        <a:rPr lang="en-US" sz="1400" spc="-20" dirty="0">
                          <a:effectLst/>
                        </a:rPr>
                        <a:t>5.73</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50">
                          <a:effectLst/>
                        </a:rPr>
                        <a:t>-</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3880343538"/>
                  </a:ext>
                </a:extLst>
              </a:tr>
              <a:tr h="826819">
                <a:tc vMerge="1">
                  <a:txBody>
                    <a:bodyPr/>
                    <a:lstStyle/>
                    <a:p>
                      <a:endParaRPr lang="en-NZ"/>
                    </a:p>
                  </a:txBody>
                  <a:tcPr/>
                </a:tc>
                <a:tc>
                  <a:txBody>
                    <a:bodyPr/>
                    <a:lstStyle/>
                    <a:p>
                      <a:pPr marL="7620" algn="ctr">
                        <a:lnSpc>
                          <a:spcPts val="785"/>
                        </a:lnSpc>
                      </a:pPr>
                      <a:r>
                        <a:rPr lang="en-US" sz="1400" spc="-10">
                          <a:effectLst/>
                        </a:rPr>
                        <a:t>audio-visual</a:t>
                      </a:r>
                      <a:endParaRPr lang="en-N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dirty="0">
                          <a:effectLst/>
                        </a:rPr>
                        <a:t>84.23,</a:t>
                      </a:r>
                      <a:endParaRPr lang="en-NZ" sz="1400" dirty="0">
                        <a:effectLst/>
                      </a:endParaRPr>
                    </a:p>
                    <a:p>
                      <a:pPr marL="7620" algn="ctr">
                        <a:lnSpc>
                          <a:spcPts val="785"/>
                        </a:lnSpc>
                      </a:pPr>
                      <a:r>
                        <a:rPr lang="en-US" sz="1400" spc="-20" dirty="0">
                          <a:effectLst/>
                        </a:rPr>
                        <a:t>6.35</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20" dirty="0">
                          <a:effectLst/>
                        </a:rPr>
                        <a:t>100,</a:t>
                      </a:r>
                      <a:endParaRPr lang="en-NZ" sz="1400" dirty="0">
                        <a:effectLst/>
                      </a:endParaRPr>
                    </a:p>
                    <a:p>
                      <a:pPr marL="7620" algn="ctr">
                        <a:lnSpc>
                          <a:spcPts val="785"/>
                        </a:lnSpc>
                      </a:pPr>
                      <a:r>
                        <a:rPr lang="en-US" sz="1400" spc="-50" dirty="0">
                          <a:effectLst/>
                        </a:rPr>
                        <a:t>0</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7620" algn="ctr">
                        <a:lnSpc>
                          <a:spcPts val="785"/>
                        </a:lnSpc>
                      </a:pPr>
                      <a:r>
                        <a:rPr lang="en-US" sz="1400" spc="-10" dirty="0">
                          <a:effectLst/>
                        </a:rPr>
                        <a:t>92.11,</a:t>
                      </a:r>
                      <a:endParaRPr lang="en-NZ" sz="1400" dirty="0">
                        <a:effectLst/>
                      </a:endParaRPr>
                    </a:p>
                    <a:p>
                      <a:pPr marL="7620" algn="ctr">
                        <a:lnSpc>
                          <a:spcPts val="785"/>
                        </a:lnSpc>
                      </a:pPr>
                      <a:r>
                        <a:rPr lang="en-US" sz="1400" spc="-20" dirty="0">
                          <a:effectLst/>
                        </a:rPr>
                        <a:t>3.17</a:t>
                      </a:r>
                      <a:endParaRPr lang="en-N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1623198660"/>
                  </a:ext>
                </a:extLst>
              </a:tr>
            </a:tbl>
          </a:graphicData>
        </a:graphic>
      </p:graphicFrame>
    </p:spTree>
    <p:extLst>
      <p:ext uri="{BB962C8B-B14F-4D97-AF65-F5344CB8AC3E}">
        <p14:creationId xmlns:p14="http://schemas.microsoft.com/office/powerpoint/2010/main" val="404134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A623-0C3C-0C06-C72E-DC30C54C8D99}"/>
              </a:ext>
            </a:extLst>
          </p:cNvPr>
          <p:cNvSpPr>
            <a:spLocks noGrp="1"/>
          </p:cNvSpPr>
          <p:nvPr>
            <p:ph type="title"/>
          </p:nvPr>
        </p:nvSpPr>
        <p:spPr>
          <a:xfrm>
            <a:off x="539552" y="188640"/>
            <a:ext cx="7772400" cy="731168"/>
          </a:xfrm>
        </p:spPr>
        <p:txBody>
          <a:bodyPr/>
          <a:lstStyle/>
          <a:p>
            <a:r>
              <a:rPr lang="en-NZ" sz="2000" dirty="0">
                <a:solidFill>
                  <a:srgbClr val="C00000"/>
                </a:solidFill>
              </a:rPr>
              <a:t>Discussions</a:t>
            </a:r>
          </a:p>
        </p:txBody>
      </p:sp>
      <p:sp>
        <p:nvSpPr>
          <p:cNvPr id="3" name="Content Placeholder 2">
            <a:extLst>
              <a:ext uri="{FF2B5EF4-FFF2-40B4-BE49-F238E27FC236}">
                <a16:creationId xmlns:a16="http://schemas.microsoft.com/office/drawing/2014/main" id="{006B95C5-E8DB-857D-0E28-D8E38C26E6B5}"/>
              </a:ext>
            </a:extLst>
          </p:cNvPr>
          <p:cNvSpPr>
            <a:spLocks noGrp="1"/>
          </p:cNvSpPr>
          <p:nvPr>
            <p:ph idx="1"/>
          </p:nvPr>
        </p:nvSpPr>
        <p:spPr>
          <a:xfrm>
            <a:off x="624425" y="1196752"/>
            <a:ext cx="7772400" cy="4114800"/>
          </a:xfrm>
        </p:spPr>
        <p:txBody>
          <a:bodyPr/>
          <a:lstStyle/>
          <a:p>
            <a:r>
              <a:rPr lang="en-NZ" sz="1800" dirty="0"/>
              <a:t>Advantages: </a:t>
            </a:r>
          </a:p>
          <a:p>
            <a:pPr lvl="1"/>
            <a:r>
              <a:rPr lang="en-NZ" sz="1400" dirty="0"/>
              <a:t>A model can be recalled on partial data (less features and less time) and perform well</a:t>
            </a:r>
          </a:p>
          <a:p>
            <a:pPr lvl="1"/>
            <a:r>
              <a:rPr lang="en-NZ" sz="1400" dirty="0"/>
              <a:t>No need for every data set on the same problem to create a separate model, but to recall an existing one with partial data;</a:t>
            </a:r>
          </a:p>
          <a:p>
            <a:pPr lvl="1"/>
            <a:r>
              <a:rPr lang="en-NZ" sz="1400" dirty="0"/>
              <a:t>Building very large global models (such as LLM) on </a:t>
            </a:r>
            <a:r>
              <a:rPr lang="en-NZ" sz="1400" i="1" dirty="0"/>
              <a:t>specific</a:t>
            </a:r>
            <a:r>
              <a:rPr lang="en-NZ" sz="1400" dirty="0"/>
              <a:t> problems and recalling them locally</a:t>
            </a:r>
          </a:p>
          <a:p>
            <a:pPr lvl="1"/>
            <a:r>
              <a:rPr lang="en-NZ" sz="1400" dirty="0"/>
              <a:t>Extracting both global and local knowledge </a:t>
            </a:r>
          </a:p>
          <a:p>
            <a:pPr lvl="1"/>
            <a:endParaRPr lang="en-NZ" sz="1400" dirty="0"/>
          </a:p>
          <a:p>
            <a:pPr indent="-285750"/>
            <a:r>
              <a:rPr lang="en-NZ" sz="1800" dirty="0"/>
              <a:t>Challenges:</a:t>
            </a:r>
          </a:p>
          <a:p>
            <a:pPr marL="57150" indent="0">
              <a:buNone/>
            </a:pPr>
            <a:r>
              <a:rPr lang="en-NZ" sz="1800" dirty="0"/>
              <a:t>      -  </a:t>
            </a:r>
            <a:r>
              <a:rPr lang="en-NZ" sz="1400" dirty="0"/>
              <a:t>Need to evaluate in advance if global model  of AM will perform well on local data</a:t>
            </a:r>
          </a:p>
          <a:p>
            <a:pPr marL="457200" lvl="1" indent="0">
              <a:buNone/>
            </a:pPr>
            <a:r>
              <a:rPr lang="en-NZ" sz="1000" dirty="0"/>
              <a:t>-    </a:t>
            </a:r>
            <a:r>
              <a:rPr lang="en-NZ" sz="1400" dirty="0"/>
              <a:t>Continuous adaptation of the global AM model on new data (life-long learning) </a:t>
            </a:r>
          </a:p>
          <a:p>
            <a:pPr lvl="1"/>
            <a:endParaRPr lang="en-NZ" sz="1400" dirty="0"/>
          </a:p>
        </p:txBody>
      </p:sp>
      <p:sp>
        <p:nvSpPr>
          <p:cNvPr id="4" name="Footer Placeholder 3">
            <a:extLst>
              <a:ext uri="{FF2B5EF4-FFF2-40B4-BE49-F238E27FC236}">
                <a16:creationId xmlns:a16="http://schemas.microsoft.com/office/drawing/2014/main" id="{1023A670-05ED-5F2D-0188-3DA4344071E5}"/>
              </a:ext>
            </a:extLst>
          </p:cNvPr>
          <p:cNvSpPr>
            <a:spLocks noGrp="1"/>
          </p:cNvSpPr>
          <p:nvPr>
            <p:ph type="ftr" sz="quarter" idx="11"/>
          </p:nvPr>
        </p:nvSpPr>
        <p:spPr/>
        <p:txBody>
          <a:bodyPr/>
          <a:lstStyle/>
          <a:p>
            <a:pPr>
              <a:defRPr/>
            </a:pPr>
            <a:r>
              <a:rPr lang="en-AU"/>
              <a:t>nkasabov@aut.ac.nz</a:t>
            </a:r>
          </a:p>
        </p:txBody>
      </p:sp>
    </p:spTree>
    <p:extLst>
      <p:ext uri="{BB962C8B-B14F-4D97-AF65-F5344CB8AC3E}">
        <p14:creationId xmlns:p14="http://schemas.microsoft.com/office/powerpoint/2010/main" val="372261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C655-EDCA-4345-8BD6-D388E196F1C9}"/>
              </a:ext>
            </a:extLst>
          </p:cNvPr>
          <p:cNvSpPr>
            <a:spLocks noGrp="1"/>
          </p:cNvSpPr>
          <p:nvPr>
            <p:ph type="title"/>
          </p:nvPr>
        </p:nvSpPr>
        <p:spPr>
          <a:xfrm>
            <a:off x="467544" y="1844824"/>
            <a:ext cx="7772400" cy="1944216"/>
          </a:xfrm>
        </p:spPr>
        <p:txBody>
          <a:bodyPr/>
          <a:lstStyle/>
          <a:p>
            <a:pPr marL="171450" indent="-171450" algn="l">
              <a:buFont typeface="Arial" panose="020B0604020202020204" pitchFamily="34" charset="0"/>
              <a:buChar char="•"/>
            </a:pPr>
            <a:r>
              <a:rPr lang="en-NZ" sz="1200" dirty="0">
                <a:solidFill>
                  <a:schemeClr val="accent6"/>
                </a:solidFill>
              </a:rPr>
              <a:t>                                                                   Research Course DLU 2024  </a:t>
            </a:r>
            <a:br>
              <a:rPr lang="en-NZ" sz="1200" dirty="0">
                <a:solidFill>
                  <a:schemeClr val="accent6"/>
                </a:solidFill>
              </a:rPr>
            </a:br>
            <a:r>
              <a:rPr lang="en-NZ" sz="2400" dirty="0">
                <a:solidFill>
                  <a:srgbClr val="C00000"/>
                </a:solidFill>
              </a:rPr>
              <a:t>                      Cognitive System Engineering</a:t>
            </a:r>
            <a:br>
              <a:rPr lang="en-NZ" sz="2400" dirty="0">
                <a:solidFill>
                  <a:srgbClr val="C00000"/>
                </a:solidFill>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NZ" sz="1600" i="1" kern="100" dirty="0">
                <a:effectLst/>
                <a:latin typeface="Calibri" panose="020F0502020204030204" pitchFamily="34" charset="0"/>
                <a:ea typeface="Times New Roman" panose="02020603050405020304" pitchFamily="18" charset="0"/>
                <a:cs typeface="Times New Roman" panose="02020603050405020304" pitchFamily="18" charset="0"/>
              </a:rPr>
              <a:t>Cognitive systems (</a:t>
            </a:r>
            <a:r>
              <a:rPr lang="en-NZ" sz="1600" i="1" kern="100" dirty="0" err="1">
                <a:effectLst/>
                <a:latin typeface="Calibri" panose="020F0502020204030204" pitchFamily="34" charset="0"/>
                <a:ea typeface="Times New Roman" panose="02020603050405020304" pitchFamily="18" charset="0"/>
                <a:cs typeface="Times New Roman" panose="02020603050405020304" pitchFamily="18" charset="0"/>
              </a:rPr>
              <a:t>CogSys</a:t>
            </a:r>
            <a:r>
              <a:rPr lang="en-NZ" sz="1600" i="1" kern="100" dirty="0">
                <a:effectLst/>
                <a:latin typeface="Calibri" panose="020F0502020204030204" pitchFamily="34" charset="0"/>
                <a:ea typeface="Times New Roman" panose="02020603050405020304" pitchFamily="18" charset="0"/>
                <a:cs typeface="Times New Roman" panose="02020603050405020304" pitchFamily="18" charset="0"/>
              </a:rPr>
              <a:t>) are software-hardware systems that have their structure and functionality based on principles of information processing in the human brain. They are part of AI, but AI  includes also other systems that manifest cognitive behaviour, such as speech and image recognition, learning and reasoning, but using other methods , such as statistical, empirical,  abstract logic , etc.</a:t>
            </a:r>
            <a:br>
              <a:rPr lang="en-NZ" sz="1600" i="1"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The course is by research papers.</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Every topic will include:</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latin typeface="Calibri" panose="020F0502020204030204" pitchFamily="34" charset="0"/>
                <a:ea typeface="Times New Roman" panose="02020603050405020304" pitchFamily="18" charset="0"/>
                <a:cs typeface="Times New Roman" panose="02020603050405020304" pitchFamily="18" charset="0"/>
              </a:rPr>
              <a:t>1.</a:t>
            </a: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 Topic/task/problem specification</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2. Previously published methods for solving the problem</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3. Description of the method and in the paper under discussion </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4</a:t>
            </a:r>
            <a:r>
              <a:rPr lang="en-NZ" sz="16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NZ" sz="1600"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Software implementation</a:t>
            </a:r>
            <a:r>
              <a:rPr lang="en-NZ" sz="1600" kern="100" dirty="0">
                <a:latin typeface="Calibri" panose="020F0502020204030204" pitchFamily="34" charset="0"/>
                <a:ea typeface="Times New Roman" panose="02020603050405020304" pitchFamily="18" charset="0"/>
                <a:cs typeface="Times New Roman" panose="02020603050405020304" pitchFamily="18" charset="0"/>
              </a:rPr>
              <a:t>, e</a:t>
            </a: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xperimental results and discoveries </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5. </a:t>
            </a:r>
            <a:r>
              <a:rPr lang="en-NZ" sz="16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Applications</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6. Future work to be done for this problem and questions for individual work </a:t>
            </a:r>
            <a:br>
              <a:rPr lang="en-NZ" sz="1800" kern="100" dirty="0">
                <a:latin typeface="Calibri" panose="020F0502020204030204" pitchFamily="34" charset="0"/>
                <a:ea typeface="Times New Roman" panose="02020603050405020304" pitchFamily="18" charset="0"/>
                <a:cs typeface="Times New Roman" panose="02020603050405020304" pitchFamily="18" charset="0"/>
              </a:rPr>
            </a:br>
            <a:br>
              <a:rPr lang="en-NZ" sz="1800" kern="100" dirty="0">
                <a:latin typeface="Calibri" panose="020F0502020204030204" pitchFamily="34" charset="0"/>
                <a:ea typeface="Times New Roman" panose="02020603050405020304" pitchFamily="18" charset="0"/>
                <a:cs typeface="Times New Roman" panose="02020603050405020304" pitchFamily="18" charset="0"/>
              </a:rPr>
            </a:br>
            <a:r>
              <a:rPr lang="en-NZ" sz="1600" kern="1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Expected results</a:t>
            </a: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1. Students obtain new knowledge and skills in the area of </a:t>
            </a:r>
            <a:r>
              <a:rPr lang="en-NZ" sz="1600" kern="100" dirty="0" err="1">
                <a:effectLst/>
                <a:latin typeface="Calibri" panose="020F0502020204030204" pitchFamily="34" charset="0"/>
                <a:ea typeface="Times New Roman" panose="02020603050405020304" pitchFamily="18" charset="0"/>
                <a:cs typeface="Times New Roman" panose="02020603050405020304" pitchFamily="18" charset="0"/>
              </a:rPr>
              <a:t>CogSys</a:t>
            </a: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 for AI applications.</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2. Students can learn to take a critical approach to the existing methods and systems.</a:t>
            </a:r>
            <a:b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3. Students can get confidence that they can suggest </a:t>
            </a:r>
            <a:r>
              <a:rPr lang="en-NZ" sz="1600" kern="100" dirty="0">
                <a:latin typeface="Calibri" panose="020F0502020204030204" pitchFamily="34" charset="0"/>
                <a:ea typeface="Times New Roman" panose="02020603050405020304" pitchFamily="18" charset="0"/>
                <a:cs typeface="Times New Roman" panose="02020603050405020304" pitchFamily="18" charset="0"/>
              </a:rPr>
              <a:t>new methods and to publish </a:t>
            </a:r>
            <a:r>
              <a:rPr lang="en-NZ" sz="1600" kern="100" dirty="0">
                <a:effectLst/>
                <a:latin typeface="Calibri" panose="020F0502020204030204" pitchFamily="34" charset="0"/>
                <a:ea typeface="Times New Roman" panose="02020603050405020304" pitchFamily="18" charset="0"/>
                <a:cs typeface="Times New Roman" panose="02020603050405020304" pitchFamily="18" charset="0"/>
              </a:rPr>
              <a:t>them in good journals.  </a:t>
            </a:r>
            <a:endParaRPr lang="en-NZ" sz="1600" b="1" dirty="0">
              <a:solidFill>
                <a:schemeClr val="accent2"/>
              </a:solidFill>
            </a:endParaRPr>
          </a:p>
        </p:txBody>
      </p:sp>
      <p:sp>
        <p:nvSpPr>
          <p:cNvPr id="4" name="Footer Placeholder 3">
            <a:extLst>
              <a:ext uri="{FF2B5EF4-FFF2-40B4-BE49-F238E27FC236}">
                <a16:creationId xmlns:a16="http://schemas.microsoft.com/office/drawing/2014/main" id="{F001AFE1-E488-4CBF-91FF-13A55CCBD12D}"/>
              </a:ext>
            </a:extLst>
          </p:cNvPr>
          <p:cNvSpPr>
            <a:spLocks noGrp="1"/>
          </p:cNvSpPr>
          <p:nvPr>
            <p:ph type="ftr" sz="quarter" idx="11"/>
          </p:nvPr>
        </p:nvSpPr>
        <p:spPr>
          <a:xfrm>
            <a:off x="611560" y="6524625"/>
            <a:ext cx="6552728" cy="333375"/>
          </a:xfrm>
        </p:spPr>
        <p:txBody>
          <a:bodyPr/>
          <a:lstStyle/>
          <a:p>
            <a:pPr>
              <a:defRPr/>
            </a:pPr>
            <a:r>
              <a:rPr lang="en-AU" dirty="0">
                <a:hlinkClick r:id="rId2"/>
              </a:rPr>
              <a:t>nkasabov@aut.ac.nz</a:t>
            </a:r>
            <a:r>
              <a:rPr lang="en-AU" dirty="0"/>
              <a:t>           </a:t>
            </a:r>
            <a:r>
              <a:rPr lang="en-GB" sz="1400" u="sng" dirty="0">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https://www.knowledgeengineering.ai</a:t>
            </a:r>
            <a:r>
              <a:rPr lang="en-GB" sz="1400" u="sng" dirty="0">
                <a:latin typeface="+mn-lt"/>
                <a:ea typeface="Times New Roman" panose="02020603050405020304" pitchFamily="18" charset="0"/>
              </a:rPr>
              <a:t>/china</a:t>
            </a:r>
            <a:endParaRPr lang="en-AU" dirty="0"/>
          </a:p>
        </p:txBody>
      </p:sp>
      <p:sp>
        <p:nvSpPr>
          <p:cNvPr id="7" name="TextBox 6">
            <a:extLst>
              <a:ext uri="{FF2B5EF4-FFF2-40B4-BE49-F238E27FC236}">
                <a16:creationId xmlns:a16="http://schemas.microsoft.com/office/drawing/2014/main" id="{175EF505-21BE-3C1C-529B-2B519687C58C}"/>
              </a:ext>
            </a:extLst>
          </p:cNvPr>
          <p:cNvSpPr txBox="1"/>
          <p:nvPr/>
        </p:nvSpPr>
        <p:spPr>
          <a:xfrm>
            <a:off x="395536" y="5445224"/>
            <a:ext cx="7525343" cy="923330"/>
          </a:xfrm>
          <a:prstGeom prst="rect">
            <a:avLst/>
          </a:prstGeom>
          <a:noFill/>
        </p:spPr>
        <p:txBody>
          <a:bodyPr wrap="square">
            <a:spAutoFit/>
          </a:bodyPr>
          <a:lstStyle/>
          <a:p>
            <a:endParaRPr lang="en-GB" sz="1200" u="sng" dirty="0">
              <a:solidFill>
                <a:schemeClr val="accent2"/>
              </a:solidFill>
              <a:latin typeface="+mn-lt"/>
              <a:ea typeface="Times New Roman" panose="02020603050405020304" pitchFamily="18" charset="0"/>
            </a:endParaRPr>
          </a:p>
          <a:p>
            <a:r>
              <a:rPr lang="en-GB" sz="1400" u="sng" dirty="0">
                <a:solidFill>
                  <a:schemeClr val="accent2"/>
                </a:solidFill>
                <a:latin typeface="+mn-lt"/>
                <a:ea typeface="Times New Roman" panose="02020603050405020304" pitchFamily="18" charset="0"/>
              </a:rPr>
              <a:t>Additional materials: </a:t>
            </a:r>
            <a:r>
              <a:rPr lang="en-GB" sz="1400" u="sng" dirty="0">
                <a:solidFill>
                  <a:srgbClr val="FF0000"/>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https://www.knowledgeengineering.ai/china</a:t>
            </a:r>
            <a:endParaRPr lang="en-GB" sz="1400" u="sng" dirty="0">
              <a:solidFill>
                <a:srgbClr val="FF0000"/>
              </a:solidFill>
              <a:latin typeface="+mn-lt"/>
              <a:ea typeface="Times New Roman" panose="02020603050405020304" pitchFamily="18" charset="0"/>
            </a:endParaRPr>
          </a:p>
          <a:p>
            <a:r>
              <a:rPr lang="en-NZ" sz="1400" u="sng" dirty="0">
                <a:solidFill>
                  <a:schemeClr val="accent2"/>
                </a:solidFill>
                <a:effectLst>
                  <a:outerShdw blurRad="38100" dist="38100" dir="2700000" algn="tl">
                    <a:srgbClr val="000000">
                      <a:alpha val="43137"/>
                    </a:srgbClr>
                  </a:outerShdw>
                </a:effectLst>
                <a:latin typeface="+mn-lt"/>
              </a:rPr>
              <a:t>ZOOM link for all lectures</a:t>
            </a:r>
            <a:r>
              <a:rPr lang="en-NZ" sz="1400" dirty="0">
                <a:solidFill>
                  <a:schemeClr val="accent2"/>
                </a:solidFill>
                <a:effectLst>
                  <a:outerShdw blurRad="38100" dist="38100" dir="2700000" algn="tl">
                    <a:srgbClr val="000000">
                      <a:alpha val="43137"/>
                    </a:srgbClr>
                  </a:outerShdw>
                </a:effectLst>
                <a:latin typeface="+mn-lt"/>
              </a:rPr>
              <a:t>: https://us05web.zoom.us/j/4658730662?pwd=eFN0eHRCN3o4K0FaZ0lqQmN1UUgydz09</a:t>
            </a:r>
          </a:p>
        </p:txBody>
      </p:sp>
      <p:pic>
        <p:nvPicPr>
          <p:cNvPr id="6" name="Picture 2">
            <a:extLst>
              <a:ext uri="{FF2B5EF4-FFF2-40B4-BE49-F238E27FC236}">
                <a16:creationId xmlns:a16="http://schemas.microsoft.com/office/drawing/2014/main" id="{9479188A-BDD4-E166-E83E-3A61EA230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5636759"/>
            <a:ext cx="1111523" cy="122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19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2426-C315-8134-E940-8E75C3E890E0}"/>
              </a:ext>
            </a:extLst>
          </p:cNvPr>
          <p:cNvSpPr>
            <a:spLocks noGrp="1"/>
          </p:cNvSpPr>
          <p:nvPr>
            <p:ph type="title"/>
          </p:nvPr>
        </p:nvSpPr>
        <p:spPr>
          <a:xfrm>
            <a:off x="620713" y="109451"/>
            <a:ext cx="7772400" cy="443136"/>
          </a:xfrm>
        </p:spPr>
        <p:txBody>
          <a:bodyPr/>
          <a:lstStyle/>
          <a:p>
            <a:r>
              <a:rPr lang="en-NZ" sz="1800" dirty="0" err="1">
                <a:solidFill>
                  <a:srgbClr val="C00000"/>
                </a:solidFill>
              </a:rPr>
              <a:t>CogSysEn</a:t>
            </a:r>
            <a:r>
              <a:rPr lang="en-NZ" sz="1800" dirty="0">
                <a:solidFill>
                  <a:srgbClr val="C00000"/>
                </a:solidFill>
              </a:rPr>
              <a:t>: Lecture Topics</a:t>
            </a:r>
          </a:p>
        </p:txBody>
      </p:sp>
      <p:sp>
        <p:nvSpPr>
          <p:cNvPr id="3" name="Content Placeholder 2">
            <a:extLst>
              <a:ext uri="{FF2B5EF4-FFF2-40B4-BE49-F238E27FC236}">
                <a16:creationId xmlns:a16="http://schemas.microsoft.com/office/drawing/2014/main" id="{DDAF67C5-ABFA-E5BF-C524-4B0B54AD429C}"/>
              </a:ext>
            </a:extLst>
          </p:cNvPr>
          <p:cNvSpPr>
            <a:spLocks noGrp="1"/>
          </p:cNvSpPr>
          <p:nvPr>
            <p:ph idx="1"/>
          </p:nvPr>
        </p:nvSpPr>
        <p:spPr>
          <a:xfrm>
            <a:off x="595060" y="763352"/>
            <a:ext cx="7772400" cy="5331296"/>
          </a:xfrm>
        </p:spPr>
        <p:txBody>
          <a:bodyPr/>
          <a:lstStyle/>
          <a:p>
            <a:pPr>
              <a:buFont typeface="+mj-lt"/>
              <a:buAutoNum type="arabicPeriod"/>
            </a:pPr>
            <a:r>
              <a:rPr lang="en-NZ" sz="1100" dirty="0">
                <a:solidFill>
                  <a:schemeClr val="accent6"/>
                </a:solidFill>
              </a:rPr>
              <a:t>Introduction to the course</a:t>
            </a:r>
          </a:p>
          <a:p>
            <a:pPr marL="0" indent="0">
              <a:buNone/>
            </a:pPr>
            <a:r>
              <a:rPr lang="en-NZ" sz="1100" b="1" dirty="0">
                <a:solidFill>
                  <a:srgbClr val="C00000"/>
                </a:solidFill>
              </a:rPr>
              <a:t>                   Part I : Learning systems</a:t>
            </a:r>
          </a:p>
          <a:p>
            <a:pPr marL="228600" indent="-228600">
              <a:buAutoNum type="arabicPeriod" startAt="2"/>
            </a:pPr>
            <a:r>
              <a:rPr lang="en-NZ" sz="1100" dirty="0">
                <a:solidFill>
                  <a:schemeClr val="accent6"/>
                </a:solidFill>
              </a:rPr>
              <a:t>Deep learning and deep knowledge representation in the human brain </a:t>
            </a:r>
          </a:p>
          <a:p>
            <a:pPr marL="0" indent="0">
              <a:buNone/>
            </a:pPr>
            <a:r>
              <a:rPr lang="en-NZ" sz="1100" i="1" dirty="0"/>
              <a:t>  -</a:t>
            </a:r>
            <a:r>
              <a:rPr lang="en-NZ" sz="1000" i="1" dirty="0"/>
              <a:t>Chapter 3 from: </a:t>
            </a:r>
            <a:r>
              <a:rPr lang="en-NZ" sz="1000" i="1" dirty="0" err="1"/>
              <a:t>N.Kasabov</a:t>
            </a:r>
            <a:r>
              <a:rPr lang="en-NZ" sz="1000" i="1" dirty="0"/>
              <a:t>, Time-space, spiking neural networks and brain-inspired artificial intelligence, Springe-Nature, 2029 </a:t>
            </a:r>
          </a:p>
          <a:p>
            <a:pPr marL="0" indent="0">
              <a:buNone/>
            </a:pPr>
            <a:r>
              <a:rPr lang="en-US" sz="1100" dirty="0">
                <a:solidFill>
                  <a:srgbClr val="222222"/>
                </a:solidFill>
                <a:ea typeface="Calibri" panose="020F0502020204030204" pitchFamily="34" charset="0"/>
                <a:cs typeface="Calibri" panose="020F0502020204030204" pitchFamily="34" charset="0"/>
              </a:rPr>
              <a:t>3.</a:t>
            </a:r>
            <a:r>
              <a:rPr lang="en-US" sz="1100" dirty="0">
                <a:solidFill>
                  <a:schemeClr val="accent6"/>
                </a:solidFill>
                <a:ea typeface="Calibri" panose="020F0502020204030204" pitchFamily="34" charset="0"/>
                <a:cs typeface="Calibri" panose="020F0502020204030204" pitchFamily="34" charset="0"/>
              </a:rPr>
              <a:t>M</a:t>
            </a:r>
            <a:r>
              <a:rPr lang="en-US" sz="1100" dirty="0">
                <a:solidFill>
                  <a:schemeClr val="accent6"/>
                </a:solidFill>
                <a:effectLst/>
                <a:ea typeface="Calibri" panose="020F0502020204030204" pitchFamily="34" charset="0"/>
                <a:cs typeface="Calibri" panose="020F0502020204030204" pitchFamily="34" charset="0"/>
              </a:rPr>
              <a:t>odelling brain dynamics</a:t>
            </a:r>
          </a:p>
          <a:p>
            <a:pPr marL="0" indent="0">
              <a:buNone/>
            </a:pPr>
            <a:r>
              <a:rPr lang="en-US" sz="1000" dirty="0">
                <a:solidFill>
                  <a:srgbClr val="222222"/>
                </a:solidFill>
                <a:effectLst/>
                <a:ea typeface="Calibri" panose="020F0502020204030204" pitchFamily="34" charset="0"/>
                <a:cs typeface="Calibri" panose="020F0502020204030204" pitchFamily="34" charset="0"/>
              </a:rPr>
              <a:t>   - </a:t>
            </a:r>
            <a:r>
              <a:rPr lang="en-US" sz="1000" i="1" dirty="0">
                <a:solidFill>
                  <a:srgbClr val="222222"/>
                </a:solidFill>
                <a:effectLst/>
                <a:ea typeface="Calibri" panose="020F0502020204030204" pitchFamily="34" charset="0"/>
                <a:cs typeface="Calibri" panose="020F0502020204030204" pitchFamily="34" charset="0"/>
              </a:rPr>
              <a:t>Benuskova, L., Kasabov, N. </a:t>
            </a:r>
            <a:r>
              <a:rPr lang="en-US" sz="1000" i="1" dirty="0">
                <a:effectLst/>
                <a:ea typeface="Calibri" panose="020F0502020204030204" pitchFamily="34" charset="0"/>
                <a:cs typeface="Calibri" panose="020F0502020204030204" pitchFamily="34" charset="0"/>
              </a:rPr>
              <a:t>Modeling brain dynamics using computational neurogenetic approach. </a:t>
            </a:r>
            <a:r>
              <a:rPr lang="en-US" sz="1000" i="1" dirty="0" err="1">
                <a:effectLst/>
                <a:ea typeface="Calibri" panose="020F0502020204030204" pitchFamily="34" charset="0"/>
                <a:cs typeface="Calibri" panose="020F0502020204030204" pitchFamily="34" charset="0"/>
              </a:rPr>
              <a:t>Cogn</a:t>
            </a:r>
            <a:r>
              <a:rPr lang="en-US" sz="1000" i="1" dirty="0">
                <a:effectLst/>
                <a:ea typeface="Calibri" panose="020F0502020204030204" pitchFamily="34" charset="0"/>
                <a:cs typeface="Calibri" panose="020F0502020204030204" pitchFamily="34" charset="0"/>
              </a:rPr>
              <a:t> </a:t>
            </a:r>
            <a:r>
              <a:rPr lang="en-US" sz="1000" i="1" dirty="0" err="1">
                <a:effectLst/>
                <a:ea typeface="Calibri" panose="020F0502020204030204" pitchFamily="34" charset="0"/>
                <a:cs typeface="Calibri" panose="020F0502020204030204" pitchFamily="34" charset="0"/>
              </a:rPr>
              <a:t>Neurodyn</a:t>
            </a:r>
            <a:r>
              <a:rPr lang="en-US" sz="1000" i="1" dirty="0">
                <a:effectLst/>
                <a:ea typeface="Calibri" panose="020F0502020204030204" pitchFamily="34" charset="0"/>
                <a:cs typeface="Calibri" panose="020F0502020204030204" pitchFamily="34" charset="0"/>
              </a:rPr>
              <a:t> 2, 319–334 (2008). </a:t>
            </a:r>
            <a:r>
              <a:rPr lang="en-US" sz="1000" i="1" dirty="0">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https://doi.org/10.1007/s11571-008-9061-1</a:t>
            </a:r>
            <a:endParaRPr lang="en-US" sz="1000" i="1" dirty="0">
              <a:effectLst/>
              <a:ea typeface="Calibri" panose="020F0502020204030204" pitchFamily="34" charset="0"/>
              <a:cs typeface="Calibri" panose="020F0502020204030204" pitchFamily="34" charset="0"/>
            </a:endParaRPr>
          </a:p>
          <a:p>
            <a:pPr marL="0" indent="0">
              <a:buNone/>
            </a:pPr>
            <a:r>
              <a:rPr lang="en-NZ" sz="1100" dirty="0"/>
              <a:t>4. </a:t>
            </a:r>
            <a:r>
              <a:rPr lang="en-NZ" sz="1100" dirty="0">
                <a:solidFill>
                  <a:schemeClr val="accent6"/>
                </a:solidFill>
              </a:rPr>
              <a:t>Evolving learning systems</a:t>
            </a:r>
          </a:p>
          <a:p>
            <a:pPr marL="0" lvl="0" indent="0">
              <a:spcBef>
                <a:spcPts val="0"/>
              </a:spcBef>
              <a:spcAft>
                <a:spcPts val="0"/>
              </a:spcAft>
              <a:buNone/>
            </a:pPr>
            <a:r>
              <a:rPr lang="en-US" sz="1000" i="1" dirty="0">
                <a:solidFill>
                  <a:srgbClr val="222222"/>
                </a:solidFill>
                <a:effectLst/>
                <a:ea typeface="Calibri" panose="020F0502020204030204" pitchFamily="34" charset="0"/>
                <a:cs typeface="Calibri" panose="020F0502020204030204" pitchFamily="34" charset="0"/>
              </a:rPr>
              <a:t>  - </a:t>
            </a:r>
            <a:r>
              <a:rPr lang="en-US" sz="1000" i="1" dirty="0">
                <a:effectLst/>
                <a:ea typeface="Calibri" panose="020F0502020204030204" pitchFamily="34" charset="0"/>
                <a:cs typeface="Calibri" panose="020F0502020204030204" pitchFamily="34" charset="0"/>
              </a:rPr>
              <a:t>N. Kasabov, "Evolving fuzzy neural networks for supervised/unsupervised online knowledge-based learning," in IEEE Transactions on Systems, Man, and Cybernetics, Part B (Cybernetics), vol. 31, no. 6, pp. 902-918, Dec. 2001, </a:t>
            </a:r>
            <a:r>
              <a:rPr lang="en-US" sz="1000" i="1" dirty="0" err="1">
                <a:effectLst/>
                <a:ea typeface="Calibri" panose="020F0502020204030204" pitchFamily="34" charset="0"/>
                <a:cs typeface="Calibri" panose="020F0502020204030204" pitchFamily="34" charset="0"/>
              </a:rPr>
              <a:t>doi</a:t>
            </a:r>
            <a:r>
              <a:rPr lang="en-US" sz="1000" i="1" dirty="0">
                <a:effectLst/>
                <a:ea typeface="Calibri" panose="020F0502020204030204" pitchFamily="34" charset="0"/>
                <a:cs typeface="Calibri" panose="020F0502020204030204" pitchFamily="34" charset="0"/>
              </a:rPr>
              <a:t>: 10.1109/3477.969494</a:t>
            </a:r>
            <a:r>
              <a:rPr lang="en-US" sz="1000" i="1" dirty="0">
                <a:solidFill>
                  <a:srgbClr val="222222"/>
                </a:solidFill>
                <a:effectLst/>
                <a:ea typeface="Calibri" panose="020F0502020204030204" pitchFamily="34" charset="0"/>
                <a:cs typeface="Calibri" panose="020F0502020204030204" pitchFamily="34" charset="0"/>
              </a:rPr>
              <a:t>.</a:t>
            </a:r>
          </a:p>
          <a:p>
            <a:pPr marL="0" lvl="0" indent="0">
              <a:spcBef>
                <a:spcPts val="0"/>
              </a:spcBef>
              <a:spcAft>
                <a:spcPts val="0"/>
              </a:spcAft>
              <a:buNone/>
            </a:pPr>
            <a:r>
              <a:rPr lang="en-US" sz="1000" i="1" dirty="0">
                <a:solidFill>
                  <a:srgbClr val="222222"/>
                </a:solidFill>
                <a:ea typeface="Calibri" panose="020F0502020204030204" pitchFamily="34" charset="0"/>
                <a:cs typeface="Calibri" panose="020F0502020204030204" pitchFamily="34" charset="0"/>
              </a:rPr>
              <a:t>  - </a:t>
            </a:r>
            <a:r>
              <a:rPr lang="en-US" sz="1000" i="1" dirty="0" err="1">
                <a:solidFill>
                  <a:srgbClr val="222222"/>
                </a:solidFill>
                <a:ea typeface="Calibri" panose="020F0502020204030204" pitchFamily="34" charset="0"/>
                <a:cs typeface="Calibri" panose="020F0502020204030204" pitchFamily="34" charset="0"/>
              </a:rPr>
              <a:t>NeuCom</a:t>
            </a:r>
            <a:r>
              <a:rPr lang="en-US" sz="1000" i="1" dirty="0">
                <a:solidFill>
                  <a:srgbClr val="222222"/>
                </a:solidFill>
                <a:ea typeface="Calibri" panose="020F0502020204030204" pitchFamily="34" charset="0"/>
                <a:cs typeface="Calibri" panose="020F0502020204030204" pitchFamily="34" charset="0"/>
              </a:rPr>
              <a:t> software (</a:t>
            </a:r>
            <a:r>
              <a:rPr lang="en-US" sz="1000" i="1" dirty="0">
                <a:solidFill>
                  <a:srgbClr val="222222"/>
                </a:solidFill>
                <a:ea typeface="Calibri" panose="020F0502020204030204" pitchFamily="34" charset="0"/>
                <a:cs typeface="Calibri" panose="020F0502020204030204" pitchFamily="34" charset="0"/>
                <a:hlinkClick r:id="rId3"/>
              </a:rPr>
              <a:t>https://theneucom.com</a:t>
            </a:r>
            <a:r>
              <a:rPr lang="en-US" sz="1000" i="1" dirty="0">
                <a:solidFill>
                  <a:srgbClr val="222222"/>
                </a:solidFill>
                <a:ea typeface="Calibri" panose="020F0502020204030204" pitchFamily="34" charset="0"/>
                <a:cs typeface="Calibri" panose="020F0502020204030204" pitchFamily="34" charset="0"/>
              </a:rPr>
              <a:t>): </a:t>
            </a:r>
            <a:r>
              <a:rPr lang="en-US" sz="1000" i="1" dirty="0" err="1">
                <a:solidFill>
                  <a:srgbClr val="222222"/>
                </a:solidFill>
                <a:ea typeface="Calibri" panose="020F0502020204030204" pitchFamily="34" charset="0"/>
                <a:cs typeface="Calibri" panose="020F0502020204030204" pitchFamily="34" charset="0"/>
              </a:rPr>
              <a:t>EFuNN</a:t>
            </a:r>
            <a:endParaRPr lang="en-US" sz="1000" i="1" dirty="0">
              <a:solidFill>
                <a:srgbClr val="222222"/>
              </a:solidFill>
              <a:ea typeface="Calibri" panose="020F0502020204030204" pitchFamily="34" charset="0"/>
              <a:cs typeface="Calibri" panose="020F0502020204030204" pitchFamily="34" charset="0"/>
            </a:endParaRPr>
          </a:p>
          <a:p>
            <a:pPr marL="0" indent="0">
              <a:spcBef>
                <a:spcPts val="0"/>
              </a:spcBef>
              <a:spcAft>
                <a:spcPts val="0"/>
              </a:spcAft>
              <a:buNone/>
            </a:pPr>
            <a:r>
              <a:rPr lang="en-NZ" sz="1100" dirty="0"/>
              <a:t>5</a:t>
            </a:r>
            <a:r>
              <a:rPr lang="en-NZ" sz="1100" dirty="0">
                <a:solidFill>
                  <a:schemeClr val="accent6"/>
                </a:solidFill>
              </a:rPr>
              <a:t>. Neuro—fuzzy learning and inference systems: DENFIS</a:t>
            </a:r>
          </a:p>
          <a:p>
            <a:pPr marL="0" indent="0">
              <a:spcBef>
                <a:spcPts val="0"/>
              </a:spcBef>
              <a:spcAft>
                <a:spcPts val="0"/>
              </a:spcAft>
              <a:buNone/>
            </a:pPr>
            <a:r>
              <a:rPr lang="en-US" sz="1100" dirty="0">
                <a:solidFill>
                  <a:srgbClr val="222222"/>
                </a:solidFill>
                <a:ea typeface="Calibri" panose="020F0502020204030204" pitchFamily="34" charset="0"/>
                <a:cs typeface="Calibri" panose="020F0502020204030204" pitchFamily="34" charset="0"/>
              </a:rPr>
              <a:t>   - </a:t>
            </a:r>
            <a:r>
              <a:rPr lang="en-US" sz="1000" i="1" dirty="0">
                <a:ea typeface="Calibri" panose="020F0502020204030204" pitchFamily="34" charset="0"/>
                <a:cs typeface="Calibri" panose="020F0502020204030204" pitchFamily="34" charset="0"/>
              </a:rPr>
              <a:t>Kasabov, N. K., &amp; Song, Q. (2002). DENFIS: dynamic evolving neural-fuzzy inference system and its application for time-series prediction. IEEE transactions on Fuzzy Systems, 10(2), 144-154.</a:t>
            </a:r>
          </a:p>
          <a:p>
            <a:pPr marL="0" indent="0">
              <a:spcBef>
                <a:spcPts val="0"/>
              </a:spcBef>
              <a:spcAft>
                <a:spcPts val="0"/>
              </a:spcAft>
              <a:buNone/>
            </a:pPr>
            <a:r>
              <a:rPr lang="en-US" sz="1000" i="1" dirty="0">
                <a:ea typeface="Calibri" panose="020F0502020204030204" pitchFamily="34" charset="0"/>
                <a:cs typeface="Calibri" panose="020F0502020204030204" pitchFamily="34" charset="0"/>
              </a:rPr>
              <a:t>   - DENFIS software in Python.</a:t>
            </a:r>
          </a:p>
          <a:p>
            <a:pPr marL="0" indent="0">
              <a:spcBef>
                <a:spcPts val="0"/>
              </a:spcBef>
              <a:spcAft>
                <a:spcPts val="0"/>
              </a:spcAft>
              <a:buNone/>
            </a:pPr>
            <a:r>
              <a:rPr lang="en-NZ" sz="1100" dirty="0"/>
              <a:t>6.  </a:t>
            </a:r>
            <a:r>
              <a:rPr lang="en-NZ" sz="1100" dirty="0">
                <a:solidFill>
                  <a:schemeClr val="accent6"/>
                </a:solidFill>
              </a:rPr>
              <a:t>Spatio-temporal learning systems: SNN</a:t>
            </a:r>
          </a:p>
          <a:p>
            <a:pPr marL="0" indent="0">
              <a:buNone/>
            </a:pPr>
            <a:r>
              <a:rPr lang="en-US" sz="1000" i="1" dirty="0">
                <a:solidFill>
                  <a:srgbClr val="222222"/>
                </a:solidFill>
                <a:effectLst/>
                <a:ea typeface="Calibri" panose="020F0502020204030204" pitchFamily="34" charset="0"/>
                <a:cs typeface="Calibri" panose="020F0502020204030204" pitchFamily="34" charset="0"/>
              </a:rPr>
              <a:t>  - </a:t>
            </a:r>
            <a:r>
              <a:rPr lang="en-US" sz="1000" i="1" dirty="0">
                <a:effectLst/>
                <a:ea typeface="Calibri" panose="020F0502020204030204" pitchFamily="34" charset="0"/>
                <a:cs typeface="Calibri" panose="020F0502020204030204" pitchFamily="34" charset="0"/>
              </a:rPr>
              <a:t>N. Kasabov, K. </a:t>
            </a:r>
            <a:r>
              <a:rPr lang="en-US" sz="1000" i="1" dirty="0" err="1">
                <a:effectLst/>
                <a:ea typeface="Calibri" panose="020F0502020204030204" pitchFamily="34" charset="0"/>
                <a:cs typeface="Calibri" panose="020F0502020204030204" pitchFamily="34" charset="0"/>
              </a:rPr>
              <a:t>Dhoble</a:t>
            </a:r>
            <a:r>
              <a:rPr lang="en-US" sz="1000" i="1" dirty="0">
                <a:effectLst/>
                <a:ea typeface="Calibri" panose="020F0502020204030204" pitchFamily="34" charset="0"/>
                <a:cs typeface="Calibri" panose="020F0502020204030204" pitchFamily="34" charset="0"/>
              </a:rPr>
              <a:t>, N. Nuntalid, G. Indiveri, Dynamic evolving spiking neural networks for on-line spatio- and </a:t>
            </a:r>
            <a:r>
              <a:rPr lang="en-US" sz="1000" i="1" dirty="0" err="1">
                <a:effectLst/>
                <a:ea typeface="Calibri" panose="020F0502020204030204" pitchFamily="34" charset="0"/>
                <a:cs typeface="Calibri" panose="020F0502020204030204" pitchFamily="34" charset="0"/>
              </a:rPr>
              <a:t>spectro</a:t>
            </a:r>
            <a:r>
              <a:rPr lang="en-US" sz="1000" i="1" dirty="0">
                <a:effectLst/>
                <a:ea typeface="Calibri" panose="020F0502020204030204" pitchFamily="34" charset="0"/>
                <a:cs typeface="Calibri" panose="020F0502020204030204" pitchFamily="34" charset="0"/>
              </a:rPr>
              <a:t>-temporal pattern recognition. Neural Netw</a:t>
            </a:r>
            <a:r>
              <a:rPr lang="en-US" sz="1000" i="1" dirty="0">
                <a:ea typeface="Calibri" panose="020F0502020204030204" pitchFamily="34" charset="0"/>
                <a:cs typeface="Calibri" panose="020F0502020204030204" pitchFamily="34" charset="0"/>
              </a:rPr>
              <a:t>orks,</a:t>
            </a:r>
            <a:r>
              <a:rPr lang="en-US" sz="1000" i="1" dirty="0">
                <a:effectLst/>
                <a:ea typeface="Calibri" panose="020F0502020204030204" pitchFamily="34" charset="0"/>
                <a:cs typeface="Calibri" panose="020F0502020204030204" pitchFamily="34" charset="0"/>
              </a:rPr>
              <a:t> 41(1995), 188–201 (2013). </a:t>
            </a:r>
            <a:r>
              <a:rPr lang="en-US" sz="1000" i="1" dirty="0">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https://doi.org/10.1016/j.neunet.2012.11.014</a:t>
            </a:r>
            <a:r>
              <a:rPr lang="en-US" sz="1000" i="1" dirty="0">
                <a:effectLst/>
                <a:ea typeface="Calibri" panose="020F0502020204030204" pitchFamily="34" charset="0"/>
                <a:cs typeface="Calibri" panose="020F0502020204030204" pitchFamily="34" charset="0"/>
              </a:rPr>
              <a:t>.</a:t>
            </a:r>
          </a:p>
          <a:p>
            <a:pPr marL="0" indent="0">
              <a:buNone/>
            </a:pPr>
            <a:r>
              <a:rPr lang="en-US" sz="1000" i="1" dirty="0">
                <a:ea typeface="Calibri" panose="020F0502020204030204" pitchFamily="34" charset="0"/>
                <a:cs typeface="Calibri" panose="020F0502020204030204" pitchFamily="34" charset="0"/>
              </a:rPr>
              <a:t>-  Software </a:t>
            </a:r>
            <a:r>
              <a:rPr lang="en-US" sz="1000" i="1" dirty="0" err="1">
                <a:ea typeface="Calibri" panose="020F0502020204030204" pitchFamily="34" charset="0"/>
                <a:cs typeface="Calibri" panose="020F0502020204030204" pitchFamily="34" charset="0"/>
              </a:rPr>
              <a:t>deSNN</a:t>
            </a:r>
            <a:endParaRPr lang="en-US" sz="1000" i="1" dirty="0">
              <a:effectLst/>
              <a:ea typeface="Calibri" panose="020F0502020204030204" pitchFamily="34" charset="0"/>
              <a:cs typeface="Calibri" panose="020F0502020204030204" pitchFamily="34" charset="0"/>
            </a:endParaRPr>
          </a:p>
          <a:p>
            <a:pPr marL="0" indent="0">
              <a:buNone/>
            </a:pPr>
            <a:r>
              <a:rPr lang="en-US" sz="1100" dirty="0">
                <a:solidFill>
                  <a:srgbClr val="222222"/>
                </a:solidFill>
                <a:ea typeface="Calibri" panose="020F0502020204030204" pitchFamily="34" charset="0"/>
                <a:cs typeface="Calibri" panose="020F0502020204030204" pitchFamily="34" charset="0"/>
              </a:rPr>
              <a:t>7. </a:t>
            </a:r>
            <a:r>
              <a:rPr lang="en-US" sz="1100" dirty="0">
                <a:solidFill>
                  <a:schemeClr val="accent6"/>
                </a:solidFill>
                <a:ea typeface="Calibri" panose="020F0502020204030204" pitchFamily="34" charset="0"/>
                <a:cs typeface="Calibri" panose="020F0502020204030204" pitchFamily="34" charset="0"/>
              </a:rPr>
              <a:t>Reservoir computing and Brain-inspired SNN</a:t>
            </a:r>
          </a:p>
          <a:p>
            <a:pPr>
              <a:buFontTx/>
              <a:buChar char="-"/>
            </a:pPr>
            <a:r>
              <a:rPr lang="en-US" sz="1000" i="1" dirty="0">
                <a:effectLst/>
                <a:ea typeface="Calibri" panose="020F0502020204030204" pitchFamily="34" charset="0"/>
                <a:cs typeface="Calibri" panose="020F0502020204030204" pitchFamily="34" charset="0"/>
              </a:rPr>
              <a:t>N. Kasabov, NeuCube: a spiking neural network architecture for mapping, learning and understanding of spatio-temporal brain data. Neural </a:t>
            </a:r>
            <a:r>
              <a:rPr lang="en-US" sz="1000" i="1" dirty="0" err="1">
                <a:effectLst/>
                <a:ea typeface="Calibri" panose="020F0502020204030204" pitchFamily="34" charset="0"/>
                <a:cs typeface="Calibri" panose="020F0502020204030204" pitchFamily="34" charset="0"/>
              </a:rPr>
              <a:t>Netw</a:t>
            </a:r>
            <a:r>
              <a:rPr lang="en-US" sz="1000" i="1" dirty="0">
                <a:effectLst/>
                <a:ea typeface="Calibri" panose="020F0502020204030204" pitchFamily="34" charset="0"/>
                <a:cs typeface="Calibri" panose="020F0502020204030204" pitchFamily="34" charset="0"/>
              </a:rPr>
              <a:t>. 52(2014), 62–76 (2014).</a:t>
            </a:r>
          </a:p>
          <a:p>
            <a:pPr>
              <a:buFontTx/>
              <a:buChar char="-"/>
            </a:pPr>
            <a:r>
              <a:rPr lang="en-NZ" sz="1000" i="1" dirty="0">
                <a:ea typeface="Calibri" panose="020F0502020204030204" pitchFamily="34" charset="0"/>
                <a:cs typeface="Calibri" panose="020F0502020204030204" pitchFamily="34" charset="0"/>
              </a:rPr>
              <a:t>N. Kasabov et al,  Evolving spatio-temporal data machines based on the NeuCube neuromorphic framework: Design methodology and selected applications, Neural Networks, v.78, 1-14, 2016. http://dx.doi.org/10.1016/j.neunet.2015.09.011. </a:t>
            </a:r>
          </a:p>
          <a:p>
            <a:pPr marL="0" indent="0">
              <a:buNone/>
            </a:pPr>
            <a:r>
              <a:rPr lang="en-NZ" sz="1100" dirty="0"/>
              <a:t>8</a:t>
            </a:r>
            <a:r>
              <a:rPr lang="en-NZ" sz="1100" dirty="0">
                <a:solidFill>
                  <a:schemeClr val="accent6"/>
                </a:solidFill>
              </a:rPr>
              <a:t>. Integrated learning systems:</a:t>
            </a:r>
          </a:p>
          <a:p>
            <a:pPr marL="0" indent="0">
              <a:spcBef>
                <a:spcPts val="0"/>
              </a:spcBef>
              <a:buNone/>
            </a:pPr>
            <a:r>
              <a:rPr lang="en-NZ" sz="1100" i="1" dirty="0"/>
              <a:t>-  </a:t>
            </a:r>
            <a:r>
              <a:rPr lang="en-GB" sz="1000" i="1" dirty="0">
                <a:effectLst/>
                <a:latin typeface="Times" panose="02020603050405020304" pitchFamily="18" charset="0"/>
                <a:ea typeface="Times New Roman" panose="02020603050405020304" pitchFamily="18" charset="0"/>
                <a:cs typeface="Times New Roman" panose="02020603050405020304" pitchFamily="18" charset="0"/>
              </a:rPr>
              <a:t>P. Koprinkova-Hristova, D. Penkov, S. Nedelcheva, S. Yordanov and N. Kasabov, "On-line Learning, Classification and Interpretation of Brain Signals using 3D SNN and ESN," 2023 International Joint Conference on Neural Networks (IJCNN), Gold Coast, Australia, 2023, pp. 1-6, </a:t>
            </a:r>
          </a:p>
          <a:p>
            <a:pPr marL="0" indent="0">
              <a:spcBef>
                <a:spcPts val="0"/>
              </a:spcBef>
              <a:buNone/>
            </a:pPr>
            <a:r>
              <a:rPr lang="en-GB" sz="1000" i="1" dirty="0" err="1">
                <a:effectLst/>
                <a:latin typeface="Times" panose="02020603050405020304" pitchFamily="18" charset="0"/>
                <a:ea typeface="Times New Roman" panose="02020603050405020304" pitchFamily="18" charset="0"/>
                <a:cs typeface="Times New Roman" panose="02020603050405020304" pitchFamily="18" charset="0"/>
              </a:rPr>
              <a:t>doi</a:t>
            </a:r>
            <a:r>
              <a:rPr lang="en-GB" sz="1000" i="1" dirty="0">
                <a:effectLst/>
                <a:latin typeface="Times" panose="02020603050405020304" pitchFamily="18" charset="0"/>
                <a:ea typeface="Times New Roman" panose="02020603050405020304" pitchFamily="18" charset="0"/>
                <a:cs typeface="Times New Roman" panose="02020603050405020304" pitchFamily="18" charset="0"/>
              </a:rPr>
              <a:t>: https://doi.org/10.1109/IJCNN54540.2023.10191974, </a:t>
            </a:r>
            <a:endParaRPr lang="en-NZ" sz="1000" i="1" dirty="0"/>
          </a:p>
          <a:p>
            <a:pPr marL="0" indent="0">
              <a:spcBef>
                <a:spcPts val="0"/>
              </a:spcBef>
              <a:buNone/>
            </a:pPr>
            <a:r>
              <a:rPr lang="en-NZ" sz="1000" i="1" dirty="0"/>
              <a:t>- AbouHassan et al, </a:t>
            </a:r>
            <a:r>
              <a:rPr lang="en-US" sz="1000" i="1" dirty="0" err="1">
                <a:latin typeface="Times" panose="02020603050405020304" pitchFamily="18" charset="0"/>
                <a:cs typeface="Times New Roman" panose="02020603050405020304" pitchFamily="18" charset="0"/>
              </a:rPr>
              <a:t>NeuDen</a:t>
            </a:r>
            <a:r>
              <a:rPr lang="en-US" sz="1000" i="1" dirty="0">
                <a:latin typeface="Times" panose="02020603050405020304" pitchFamily="18" charset="0"/>
                <a:cs typeface="Times New Roman" panose="02020603050405020304" pitchFamily="18" charset="0"/>
              </a:rPr>
              <a:t>: Integrating evolving Neuromorphic spiking neural networks and Dynamic evolving neuro-fuzzy systems for predictive and explainable learning of  multiple time series </a:t>
            </a:r>
            <a:endParaRPr lang="en-NZ" sz="1000" i="1" dirty="0">
              <a:latin typeface="Times" panose="02020603050405020304" pitchFamily="18" charset="0"/>
              <a:cs typeface="Times New Roman" panose="02020603050405020304" pitchFamily="18" charset="0"/>
            </a:endParaRPr>
          </a:p>
          <a:p>
            <a:pPr marL="0" indent="0">
              <a:spcBef>
                <a:spcPts val="0"/>
              </a:spcBef>
              <a:buNone/>
            </a:pPr>
            <a:endParaRPr lang="en-NZ" sz="1000" i="1" dirty="0"/>
          </a:p>
        </p:txBody>
      </p:sp>
      <p:sp>
        <p:nvSpPr>
          <p:cNvPr id="4" name="Footer Placeholder 3">
            <a:extLst>
              <a:ext uri="{FF2B5EF4-FFF2-40B4-BE49-F238E27FC236}">
                <a16:creationId xmlns:a16="http://schemas.microsoft.com/office/drawing/2014/main" id="{28E8B578-85CF-B8DB-6E4C-EE2CCF467377}"/>
              </a:ext>
            </a:extLst>
          </p:cNvPr>
          <p:cNvSpPr>
            <a:spLocks noGrp="1"/>
          </p:cNvSpPr>
          <p:nvPr>
            <p:ph type="ftr" sz="quarter" idx="11"/>
          </p:nvPr>
        </p:nvSpPr>
        <p:spPr/>
        <p:txBody>
          <a:bodyPr/>
          <a:lstStyle/>
          <a:p>
            <a:pPr>
              <a:defRPr/>
            </a:pPr>
            <a:r>
              <a:rPr lang="en-AU"/>
              <a:t>nkasabov@aut.ac.nz</a:t>
            </a:r>
          </a:p>
        </p:txBody>
      </p:sp>
      <p:pic>
        <p:nvPicPr>
          <p:cNvPr id="5" name="Picture 2">
            <a:extLst>
              <a:ext uri="{FF2B5EF4-FFF2-40B4-BE49-F238E27FC236}">
                <a16:creationId xmlns:a16="http://schemas.microsoft.com/office/drawing/2014/main" id="{E9BF7915-FEFC-6223-6DC2-85DB874A5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5661248"/>
            <a:ext cx="1111523" cy="122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9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93F67-2272-0E73-7FED-5832314762BD}"/>
              </a:ext>
            </a:extLst>
          </p:cNvPr>
          <p:cNvSpPr>
            <a:spLocks noGrp="1"/>
          </p:cNvSpPr>
          <p:nvPr>
            <p:ph idx="1"/>
          </p:nvPr>
        </p:nvSpPr>
        <p:spPr>
          <a:xfrm>
            <a:off x="899592" y="552587"/>
            <a:ext cx="7772400" cy="4114800"/>
          </a:xfrm>
        </p:spPr>
        <p:txBody>
          <a:bodyPr/>
          <a:lstStyle/>
          <a:p>
            <a:pPr marL="0" indent="0">
              <a:buNone/>
            </a:pPr>
            <a:r>
              <a:rPr lang="en-NZ" sz="1200" b="1" dirty="0">
                <a:solidFill>
                  <a:srgbClr val="C00000"/>
                </a:solidFill>
              </a:rPr>
              <a:t>                                    Part II. Associative memories</a:t>
            </a:r>
          </a:p>
          <a:p>
            <a:pPr marL="0" indent="0">
              <a:buNone/>
            </a:pPr>
            <a:r>
              <a:rPr lang="en-NZ" sz="1600" dirty="0">
                <a:solidFill>
                  <a:schemeClr val="accent6"/>
                </a:solidFill>
              </a:rPr>
              <a:t>9. </a:t>
            </a:r>
            <a:r>
              <a:rPr lang="en-NZ" sz="1100" dirty="0">
                <a:solidFill>
                  <a:schemeClr val="accent6"/>
                </a:solidFill>
              </a:rPr>
              <a:t>Evolving Associative Memories in bio-neuro systems and in SNN</a:t>
            </a:r>
          </a:p>
          <a:p>
            <a:pPr marL="0" indent="0">
              <a:buNone/>
            </a:pPr>
            <a:r>
              <a:rPr lang="en-NZ" sz="1100" dirty="0"/>
              <a:t>-  </a:t>
            </a:r>
            <a:r>
              <a:rPr lang="en-GB"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Kasabov, Nikola (2023). STAM-SNN: Spatio-Temporal Associative Memories in Brain-inspired Spiking Neural Networks: Concepts and Perspectives. </a:t>
            </a:r>
            <a:r>
              <a:rPr lang="en-GB" sz="1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TechRxiv</a:t>
            </a:r>
            <a:r>
              <a:rPr lang="en-GB"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Preprint. </a:t>
            </a:r>
            <a:r>
              <a:rPr lang="en-GB" sz="1000" i="1"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https://doi.org/10.36227/techrxiv.23723208.v1</a:t>
            </a:r>
            <a:endParaRPr lang="en-NZ" sz="1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NZ" sz="1100" dirty="0">
                <a:solidFill>
                  <a:schemeClr val="accent6"/>
                </a:solidFill>
              </a:rPr>
              <a:t>10. Associative memories for neuroimaging data: EEG and fMRI</a:t>
            </a:r>
          </a:p>
          <a:p>
            <a:pPr marL="0" indent="0">
              <a:buNone/>
            </a:pPr>
            <a:r>
              <a:rPr lang="en-NZ" sz="1100" dirty="0"/>
              <a:t>- </a:t>
            </a:r>
            <a:r>
              <a:rPr lang="en-GB" sz="1000" i="1" dirty="0">
                <a:effectLst/>
                <a:ea typeface="Times New Roman" panose="02020603050405020304" pitchFamily="18" charset="0"/>
                <a:cs typeface="Times New Roman" panose="02020603050405020304" pitchFamily="18" charset="0"/>
              </a:rPr>
              <a:t>N K. Kasabov, H Bahrami, M Doborjeh, A Wang, Brain Inspired Spatio-Temporal Associative Memories for Neuroimaging Data: EEG and fMRI,  Bioengineering 2023, MDPI 10(12), 1341 </a:t>
            </a:r>
            <a:r>
              <a:rPr lang="en-GB" sz="1000" i="1" strike="noStrike"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https://doi.org/10.3390/bioengineering10121341</a:t>
            </a:r>
            <a:r>
              <a:rPr lang="en-GB" sz="1000" i="1" dirty="0">
                <a:effectLst/>
                <a:ea typeface="Times New Roman" panose="02020603050405020304" pitchFamily="18" charset="0"/>
                <a:cs typeface="Times New Roman" panose="02020603050405020304" pitchFamily="18" charset="0"/>
              </a:rPr>
              <a:t>, </a:t>
            </a:r>
            <a:r>
              <a:rPr lang="en-GB" sz="1000" i="1"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www.mdpi.com/journal/bioengineering</a:t>
            </a:r>
            <a:r>
              <a:rPr lang="en-GB" sz="1000" i="1" dirty="0">
                <a:effectLst/>
                <a:ea typeface="Times New Roman" panose="02020603050405020304" pitchFamily="18" charset="0"/>
              </a:rPr>
              <a:t> </a:t>
            </a:r>
            <a:endParaRPr lang="en-NZ" sz="1000" i="1" dirty="0"/>
          </a:p>
          <a:p>
            <a:pPr marL="0" indent="0">
              <a:buNone/>
            </a:pPr>
            <a:r>
              <a:rPr lang="en-NZ" sz="1100" dirty="0">
                <a:solidFill>
                  <a:schemeClr val="accent6"/>
                </a:solidFill>
              </a:rPr>
              <a:t>11</a:t>
            </a:r>
            <a:r>
              <a:rPr lang="en-NZ" sz="1100" dirty="0">
                <a:solidFill>
                  <a:schemeClr val="accent6"/>
                </a:solidFill>
                <a:highlight>
                  <a:srgbClr val="FFFF00"/>
                </a:highlight>
              </a:rPr>
              <a:t>. Audio-visual associative memories  </a:t>
            </a:r>
          </a:p>
          <a:p>
            <a:pPr marL="0" indent="0">
              <a:buNone/>
            </a:pPr>
            <a:r>
              <a:rPr lang="en-NZ" sz="1000" dirty="0">
                <a:highlight>
                  <a:srgbClr val="FFFF00"/>
                </a:highlight>
              </a:rPr>
              <a:t>- </a:t>
            </a:r>
            <a:r>
              <a:rPr lang="en-GB" sz="1000" i="1" dirty="0">
                <a:solidFill>
                  <a:srgbClr val="000000"/>
                </a:solidFill>
                <a:effectLst/>
                <a:highlight>
                  <a:srgbClr val="FFFF00"/>
                </a:highlight>
                <a:ea typeface="Times New Roman" panose="02020603050405020304" pitchFamily="18" charset="0"/>
                <a:cs typeface="Times-Bold"/>
              </a:rPr>
              <a:t>N Kasabov, B Sen Bhattacharya, D Patel, N Aggarwal, T Bankar, </a:t>
            </a:r>
            <a:r>
              <a:rPr lang="en-GB" sz="1000" i="1" dirty="0" err="1">
                <a:solidFill>
                  <a:srgbClr val="000000"/>
                </a:solidFill>
                <a:effectLst/>
                <a:highlight>
                  <a:srgbClr val="FFFF00"/>
                </a:highlight>
                <a:ea typeface="Times New Roman" panose="02020603050405020304" pitchFamily="18" charset="0"/>
                <a:cs typeface="Times-Bold"/>
              </a:rPr>
              <a:t>IAbouHassan</a:t>
            </a:r>
            <a:r>
              <a:rPr lang="en-GB" sz="1000" i="1" dirty="0">
                <a:solidFill>
                  <a:srgbClr val="000000"/>
                </a:solidFill>
                <a:effectLst/>
                <a:highlight>
                  <a:srgbClr val="FFFF00"/>
                </a:highlight>
                <a:ea typeface="Times New Roman" panose="02020603050405020304" pitchFamily="18" charset="0"/>
                <a:cs typeface="Times-Bold"/>
              </a:rPr>
              <a:t>, Cognitive Audio-Visual Associative Memories using Brain-inspired Spiking Neural Networks with Case Studies on Moving Object Recognition </a:t>
            </a:r>
            <a:r>
              <a:rPr lang="en-GB" sz="1000" i="1" dirty="0">
                <a:solidFill>
                  <a:srgbClr val="000000"/>
                </a:solidFill>
                <a:effectLst/>
                <a:highlight>
                  <a:srgbClr val="FFFF00"/>
                </a:highlight>
                <a:latin typeface="Times New Roman" panose="02020603050405020304" pitchFamily="18" charset="0"/>
                <a:ea typeface="Times New Roman" panose="02020603050405020304" pitchFamily="18" charset="0"/>
                <a:cs typeface="Times-Bold"/>
              </a:rPr>
              <a:t>.  </a:t>
            </a:r>
            <a:endParaRPr lang="en-NZ" sz="1000" i="1" dirty="0">
              <a:solidFill>
                <a:srgbClr val="000000"/>
              </a:solidFill>
              <a:effectLst/>
              <a:highlight>
                <a:srgbClr val="FFFF00"/>
              </a:highlight>
              <a:latin typeface="Times-Bold"/>
              <a:ea typeface="Calibri" panose="020F0502020204030204" pitchFamily="34" charset="0"/>
              <a:cs typeface="Times-Bold"/>
            </a:endParaRPr>
          </a:p>
          <a:p>
            <a:pPr marL="0" indent="0">
              <a:buNone/>
            </a:pPr>
            <a:r>
              <a:rPr lang="en-NZ" sz="1100" dirty="0">
                <a:solidFill>
                  <a:schemeClr val="accent6"/>
                </a:solidFill>
              </a:rPr>
              <a:t>12. Predictive associative memories for time series </a:t>
            </a:r>
          </a:p>
          <a:p>
            <a:pPr marL="0" indent="0">
              <a:buNone/>
            </a:pPr>
            <a:r>
              <a:rPr lang="en-NZ" sz="1000" dirty="0">
                <a:solidFill>
                  <a:schemeClr val="accent6"/>
                </a:solidFill>
              </a:rPr>
              <a:t>- </a:t>
            </a:r>
            <a:r>
              <a:rPr lang="en-GB" sz="1000" i="1" dirty="0">
                <a:effectLst/>
                <a:latin typeface="+mj-lt"/>
                <a:ea typeface="Times New Roman" panose="02020603050405020304" pitchFamily="18" charset="0"/>
                <a:cs typeface="Times New Roman" panose="02020603050405020304" pitchFamily="18" charset="0"/>
              </a:rPr>
              <a:t>AbouHassan, I; Kasabov, N; Bankar, T; Garg, R; Sen Bhattacharya, B (2023). </a:t>
            </a:r>
            <a:r>
              <a:rPr lang="en-GB" sz="1000" i="1" dirty="0" err="1">
                <a:effectLst/>
                <a:latin typeface="+mj-lt"/>
                <a:ea typeface="Times New Roman" panose="02020603050405020304" pitchFamily="18" charset="0"/>
                <a:cs typeface="Times New Roman" panose="02020603050405020304" pitchFamily="18" charset="0"/>
              </a:rPr>
              <a:t>PAMeT</a:t>
            </a:r>
            <a:r>
              <a:rPr lang="en-GB" sz="1000" i="1" dirty="0">
                <a:effectLst/>
                <a:latin typeface="+mj-lt"/>
                <a:ea typeface="Times New Roman" panose="02020603050405020304" pitchFamily="18" charset="0"/>
                <a:cs typeface="Times New Roman" panose="02020603050405020304" pitchFamily="18" charset="0"/>
              </a:rPr>
              <a:t>-SNN: Predictive Associative Memory for Multiple Time Series based on Spiking Neural Networks with Case Studies in Economics and Finance.  </a:t>
            </a:r>
            <a:r>
              <a:rPr lang="en-GB" sz="1000" i="1" dirty="0" err="1">
                <a:effectLst/>
                <a:latin typeface="+mj-lt"/>
                <a:ea typeface="Times New Roman" panose="02020603050405020304" pitchFamily="18" charset="0"/>
                <a:cs typeface="Times New Roman" panose="02020603050405020304" pitchFamily="18" charset="0"/>
              </a:rPr>
              <a:t>TechRxiv</a:t>
            </a:r>
            <a:r>
              <a:rPr lang="en-GB" sz="1000" i="1" dirty="0">
                <a:effectLst/>
                <a:latin typeface="+mj-lt"/>
                <a:ea typeface="Times New Roman" panose="02020603050405020304" pitchFamily="18" charset="0"/>
                <a:cs typeface="Times New Roman" panose="02020603050405020304" pitchFamily="18" charset="0"/>
              </a:rPr>
              <a:t>. Preprint. </a:t>
            </a:r>
            <a:r>
              <a:rPr lang="en-GB" sz="1000" i="1" dirty="0">
                <a:effectLst/>
                <a:latin typeface="+mj-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https://doi.org/10.36227/techrxiv.24063975.v1</a:t>
            </a:r>
            <a:r>
              <a:rPr lang="en-GB" sz="1000" i="1" dirty="0">
                <a:effectLst/>
                <a:latin typeface="+mj-lt"/>
                <a:ea typeface="Times New Roman" panose="02020603050405020304" pitchFamily="18" charset="0"/>
                <a:cs typeface="Times New Roman" panose="02020603050405020304" pitchFamily="18" charset="0"/>
              </a:rPr>
              <a:t>, </a:t>
            </a:r>
            <a:r>
              <a:rPr lang="en-GB" sz="1000" i="1" dirty="0">
                <a:effectLst/>
                <a:latin typeface="+mj-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https://papers.ssrn.com/sol3/papers.cfm?abstract_id=4665533</a:t>
            </a:r>
            <a:endParaRPr lang="en-NZ" sz="1000" i="1" dirty="0">
              <a:effectLst/>
              <a:latin typeface="+mj-lt"/>
              <a:ea typeface="Times New Roman" panose="02020603050405020304" pitchFamily="18" charset="0"/>
              <a:cs typeface="Times New Roman" panose="02020603050405020304" pitchFamily="18" charset="0"/>
            </a:endParaRPr>
          </a:p>
          <a:p>
            <a:pPr marL="0" indent="0">
              <a:buNone/>
            </a:pPr>
            <a:r>
              <a:rPr lang="en-NZ" sz="1100" dirty="0"/>
              <a:t>                    </a:t>
            </a:r>
          </a:p>
          <a:p>
            <a:pPr marL="0" indent="0">
              <a:buNone/>
            </a:pPr>
            <a:r>
              <a:rPr lang="en-NZ" sz="1100" dirty="0"/>
              <a:t>                       </a:t>
            </a:r>
            <a:r>
              <a:rPr lang="en-NZ" sz="1100" b="1" dirty="0">
                <a:solidFill>
                  <a:srgbClr val="C00000"/>
                </a:solidFill>
              </a:rPr>
              <a:t>Part III. Software and Hardware Implementation of </a:t>
            </a:r>
            <a:r>
              <a:rPr lang="en-NZ" sz="1100" b="1" dirty="0" err="1">
                <a:solidFill>
                  <a:srgbClr val="C00000"/>
                </a:solidFill>
              </a:rPr>
              <a:t>CogSys</a:t>
            </a:r>
            <a:r>
              <a:rPr lang="en-NZ" sz="1100" b="1" dirty="0">
                <a:solidFill>
                  <a:srgbClr val="C00000"/>
                </a:solidFill>
              </a:rPr>
              <a:t>. </a:t>
            </a:r>
          </a:p>
          <a:p>
            <a:pPr marL="0" indent="0">
              <a:buNone/>
            </a:pPr>
            <a:r>
              <a:rPr lang="en-NZ" sz="1100" dirty="0">
                <a:solidFill>
                  <a:schemeClr val="accent6"/>
                </a:solidFill>
              </a:rPr>
              <a:t>13. Software implementation of </a:t>
            </a:r>
            <a:r>
              <a:rPr lang="en-NZ" sz="1100" dirty="0" err="1">
                <a:solidFill>
                  <a:schemeClr val="accent6"/>
                </a:solidFill>
              </a:rPr>
              <a:t>CogSys</a:t>
            </a:r>
            <a:r>
              <a:rPr lang="en-NZ" sz="1100" dirty="0">
                <a:solidFill>
                  <a:schemeClr val="accent6"/>
                </a:solidFill>
              </a:rPr>
              <a:t> in Python</a:t>
            </a:r>
          </a:p>
          <a:p>
            <a:pPr marL="0" indent="0">
              <a:buNone/>
            </a:pPr>
            <a:r>
              <a:rPr lang="en-NZ" sz="1100" dirty="0"/>
              <a:t>- </a:t>
            </a:r>
            <a:r>
              <a:rPr lang="en-NZ" sz="1000" i="1" dirty="0" err="1"/>
              <a:t>NeuCubePy</a:t>
            </a:r>
            <a:endParaRPr lang="en-NZ" sz="1000" i="1" dirty="0"/>
          </a:p>
          <a:p>
            <a:pPr marL="0" indent="0">
              <a:buNone/>
            </a:pPr>
            <a:r>
              <a:rPr lang="en-NZ" sz="1100" dirty="0">
                <a:solidFill>
                  <a:schemeClr val="accent6"/>
                </a:solidFill>
              </a:rPr>
              <a:t>14. Neuromorphic implementation of </a:t>
            </a:r>
            <a:r>
              <a:rPr lang="en-NZ" sz="1100" dirty="0" err="1">
                <a:solidFill>
                  <a:schemeClr val="accent6"/>
                </a:solidFill>
              </a:rPr>
              <a:t>CogSys</a:t>
            </a:r>
            <a:r>
              <a:rPr lang="en-NZ" sz="1100" dirty="0">
                <a:solidFill>
                  <a:schemeClr val="accent6"/>
                </a:solidFill>
              </a:rPr>
              <a:t>. China neuromorphic hardware systems for </a:t>
            </a:r>
            <a:r>
              <a:rPr lang="en-NZ" sz="1100" dirty="0" err="1">
                <a:solidFill>
                  <a:schemeClr val="accent6"/>
                </a:solidFill>
              </a:rPr>
              <a:t>CogSys</a:t>
            </a:r>
            <a:r>
              <a:rPr lang="en-NZ" sz="1100" dirty="0">
                <a:solidFill>
                  <a:schemeClr val="accent6"/>
                </a:solidFill>
              </a:rPr>
              <a:t>. </a:t>
            </a:r>
          </a:p>
          <a:p>
            <a:pPr marL="0" indent="0">
              <a:buNone/>
            </a:pPr>
            <a:r>
              <a:rPr lang="en-US" sz="1100" dirty="0">
                <a:solidFill>
                  <a:srgbClr val="222222"/>
                </a:solidFill>
                <a:effectLst/>
                <a:ea typeface="Calibri" panose="020F0502020204030204" pitchFamily="34" charset="0"/>
                <a:cs typeface="Calibri" panose="020F0502020204030204" pitchFamily="34" charset="0"/>
              </a:rPr>
              <a:t>-  </a:t>
            </a:r>
            <a:r>
              <a:rPr lang="en-US" sz="1000" i="1" dirty="0">
                <a:solidFill>
                  <a:srgbClr val="222222"/>
                </a:solidFill>
                <a:effectLst/>
                <a:ea typeface="Calibri" panose="020F0502020204030204" pitchFamily="34" charset="0"/>
                <a:cs typeface="Calibri" panose="020F0502020204030204" pitchFamily="34" charset="0"/>
              </a:rPr>
              <a:t>J. Behrenbeck, Z. Tayeb, C. Bhiri, C. Richter, O. Rhodes, N. Kasabov, S. Furber, J. Conrad, </a:t>
            </a:r>
            <a:r>
              <a:rPr lang="en-US" sz="1000" i="1" dirty="0">
                <a:effectLst/>
                <a:ea typeface="Calibri" panose="020F0502020204030204" pitchFamily="34" charset="0"/>
                <a:cs typeface="Calibri" panose="020F0502020204030204" pitchFamily="34" charset="0"/>
              </a:rPr>
              <a:t>Classification and Regression of Spatio-Temporal EMG Signals using NeuCube Spiking Neural Network and its implementation on </a:t>
            </a:r>
            <a:r>
              <a:rPr lang="en-US" sz="1000" i="1" dirty="0" err="1">
                <a:effectLst/>
                <a:ea typeface="Calibri" panose="020F0502020204030204" pitchFamily="34" charset="0"/>
                <a:cs typeface="Calibri" panose="020F0502020204030204" pitchFamily="34" charset="0"/>
              </a:rPr>
              <a:t>SpiNNaker</a:t>
            </a:r>
            <a:r>
              <a:rPr lang="en-US" sz="1000" i="1" dirty="0">
                <a:effectLst/>
                <a:ea typeface="Calibri" panose="020F0502020204030204" pitchFamily="34" charset="0"/>
                <a:cs typeface="Calibri" panose="020F0502020204030204" pitchFamily="34" charset="0"/>
              </a:rPr>
              <a:t> Neuromorphic Hardware. J. Neural Eng. (IOP Press, Article reference: JNE-102499) (2018). </a:t>
            </a:r>
            <a:r>
              <a:rPr lang="en-US" sz="1000" i="1" u="sng" dirty="0">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http://iopscience.iop.org/journal/1741-2552</a:t>
            </a:r>
            <a:r>
              <a:rPr lang="en-US" sz="1000" i="1" dirty="0">
                <a:effectLst/>
                <a:ea typeface="Calibri" panose="020F0502020204030204" pitchFamily="34" charset="0"/>
                <a:cs typeface="Calibri" panose="020F0502020204030204" pitchFamily="34" charset="0"/>
              </a:rPr>
              <a:t>.</a:t>
            </a:r>
            <a:endParaRPr lang="en-NZ" sz="1000" i="1" dirty="0">
              <a:effectLst/>
              <a:ea typeface="Calibri" panose="020F0502020204030204" pitchFamily="34" charset="0"/>
              <a:cs typeface="Arial" panose="020B0604020202020204" pitchFamily="34" charset="0"/>
            </a:endParaRPr>
          </a:p>
          <a:p>
            <a:pPr marL="0" indent="0">
              <a:buNone/>
            </a:pPr>
            <a:r>
              <a:rPr lang="en-NZ" sz="1100" dirty="0"/>
              <a:t>    - </a:t>
            </a:r>
            <a:r>
              <a:rPr lang="en-NZ" sz="1000" i="1" dirty="0"/>
              <a:t>paper  for </a:t>
            </a:r>
            <a:r>
              <a:rPr lang="en-NZ" sz="1000" i="1" dirty="0" err="1"/>
              <a:t>CogSys</a:t>
            </a:r>
            <a:r>
              <a:rPr lang="en-NZ" sz="1000" i="1" dirty="0"/>
              <a:t> on </a:t>
            </a:r>
            <a:r>
              <a:rPr lang="en-NZ" sz="1000" i="1" dirty="0" err="1"/>
              <a:t>Loihi</a:t>
            </a:r>
            <a:r>
              <a:rPr lang="en-NZ" sz="1000" i="1" dirty="0"/>
              <a:t> chip and on China neuromorphic chips</a:t>
            </a:r>
          </a:p>
          <a:p>
            <a:pPr marL="0" indent="0">
              <a:buNone/>
            </a:pPr>
            <a:r>
              <a:rPr lang="en-NZ" sz="1100" dirty="0">
                <a:solidFill>
                  <a:schemeClr val="accent6"/>
                </a:solidFill>
              </a:rPr>
              <a:t>15. Quantum computation</a:t>
            </a:r>
          </a:p>
          <a:p>
            <a:pPr marL="0" indent="0">
              <a:buNone/>
            </a:pPr>
            <a:r>
              <a:rPr lang="en-GB" sz="1000" i="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Ravi , N. Kasabov et al, (2023). From Quantum Computing to Quantum-inspired Computation for Neuromorphic Advancement – A Survey. </a:t>
            </a:r>
            <a:r>
              <a:rPr lang="en-GB" sz="1000" i="1" dirty="0" err="1">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TechRxiv</a:t>
            </a:r>
            <a:r>
              <a:rPr lang="en-GB" sz="1000" i="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Preprint. https://doi.org/10.36227/techrxiv.24053250.v1 </a:t>
            </a:r>
            <a:endParaRPr lang="en-NZ"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NZ" sz="1100" dirty="0">
              <a:solidFill>
                <a:schemeClr val="accent6"/>
              </a:solidFill>
            </a:endParaRPr>
          </a:p>
          <a:p>
            <a:pPr marL="0" indent="0">
              <a:buNone/>
            </a:pPr>
            <a:r>
              <a:rPr lang="en-NZ" sz="1100" dirty="0">
                <a:solidFill>
                  <a:schemeClr val="accent6"/>
                </a:solidFill>
              </a:rPr>
              <a:t>16.  Revision of the course</a:t>
            </a:r>
          </a:p>
        </p:txBody>
      </p:sp>
      <p:sp>
        <p:nvSpPr>
          <p:cNvPr id="4" name="Footer Placeholder 3">
            <a:extLst>
              <a:ext uri="{FF2B5EF4-FFF2-40B4-BE49-F238E27FC236}">
                <a16:creationId xmlns:a16="http://schemas.microsoft.com/office/drawing/2014/main" id="{C77C4D6B-F707-0F5A-595A-6F7F7E7B7B36}"/>
              </a:ext>
            </a:extLst>
          </p:cNvPr>
          <p:cNvSpPr>
            <a:spLocks noGrp="1"/>
          </p:cNvSpPr>
          <p:nvPr>
            <p:ph type="ftr" sz="quarter" idx="11"/>
          </p:nvPr>
        </p:nvSpPr>
        <p:spPr/>
        <p:txBody>
          <a:bodyPr/>
          <a:lstStyle/>
          <a:p>
            <a:pPr>
              <a:defRPr/>
            </a:pPr>
            <a:r>
              <a:rPr lang="en-AU"/>
              <a:t>nkasabov@aut.ac.nz</a:t>
            </a:r>
          </a:p>
        </p:txBody>
      </p:sp>
      <p:sp>
        <p:nvSpPr>
          <p:cNvPr id="7" name="Title 1">
            <a:extLst>
              <a:ext uri="{FF2B5EF4-FFF2-40B4-BE49-F238E27FC236}">
                <a16:creationId xmlns:a16="http://schemas.microsoft.com/office/drawing/2014/main" id="{075D43FE-A855-7E68-6170-7E72EF8EC190}"/>
              </a:ext>
            </a:extLst>
          </p:cNvPr>
          <p:cNvSpPr txBox="1">
            <a:spLocks/>
          </p:cNvSpPr>
          <p:nvPr/>
        </p:nvSpPr>
        <p:spPr bwMode="auto">
          <a:xfrm>
            <a:off x="620713" y="109451"/>
            <a:ext cx="7772400" cy="44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2pPr>
            <a:lvl3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3pPr>
            <a:lvl4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4pPr>
            <a:lvl5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5pPr>
            <a:lvl6pPr marL="4572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6pPr>
            <a:lvl7pPr marL="9144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7pPr>
            <a:lvl8pPr marL="13716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8pPr>
            <a:lvl9pPr marL="18288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9pPr>
          </a:lstStyle>
          <a:p>
            <a:r>
              <a:rPr lang="en-NZ" sz="1800" kern="0">
                <a:solidFill>
                  <a:srgbClr val="C00000"/>
                </a:solidFill>
              </a:rPr>
              <a:t>CogSysEn: Lecture Topics</a:t>
            </a:r>
            <a:endParaRPr lang="en-NZ" sz="1800" kern="0" dirty="0">
              <a:solidFill>
                <a:srgbClr val="C00000"/>
              </a:solidFill>
            </a:endParaRPr>
          </a:p>
        </p:txBody>
      </p:sp>
      <p:pic>
        <p:nvPicPr>
          <p:cNvPr id="8" name="Picture 2">
            <a:extLst>
              <a:ext uri="{FF2B5EF4-FFF2-40B4-BE49-F238E27FC236}">
                <a16:creationId xmlns:a16="http://schemas.microsoft.com/office/drawing/2014/main" id="{FFF6C8B4-560F-EB38-08C9-45E8DEA3A3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6021289"/>
            <a:ext cx="1115616"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3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153194"/>
            <a:ext cx="7772400" cy="792162"/>
          </a:xfrm>
        </p:spPr>
        <p:txBody>
          <a:bodyPr/>
          <a:lstStyle/>
          <a:p>
            <a:r>
              <a:rPr lang="en-NZ" altLang="en-US" sz="2400" dirty="0">
                <a:solidFill>
                  <a:srgbClr val="C00000"/>
                </a:solidFill>
              </a:rPr>
              <a:t>Different parts of the brain control different functions and they are connected through neuronal connections to make associative memories (AM) </a:t>
            </a:r>
          </a:p>
        </p:txBody>
      </p:sp>
      <p:sp>
        <p:nvSpPr>
          <p:cNvPr id="573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spcBef>
                <a:spcPct val="20000"/>
              </a:spcBef>
              <a:buChar char="•"/>
              <a:defRPr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spcBef>
                <a:spcPct val="20000"/>
              </a:spcBef>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spcBef>
                <a:spcPct val="20000"/>
              </a:spcBef>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spcBef>
                <a:spcPct val="0"/>
              </a:spcBef>
              <a:buFontTx/>
              <a:buNone/>
            </a:pPr>
            <a:r>
              <a:rPr lang="en-AU" altLang="en-US" sz="1400">
                <a:solidFill>
                  <a:schemeClr val="bg1"/>
                </a:solidFill>
              </a:rPr>
              <a:t>nkasabov@aut.ac.nz</a:t>
            </a:r>
          </a:p>
        </p:txBody>
      </p:sp>
      <p:pic>
        <p:nvPicPr>
          <p:cNvPr id="57348" name="Picture 4" descr="C:\Users\RMK\Desktop\99532-004-2B7BE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12875"/>
            <a:ext cx="68421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27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00113" y="52388"/>
            <a:ext cx="7772400" cy="639762"/>
          </a:xfrm>
        </p:spPr>
        <p:txBody>
          <a:bodyPr/>
          <a:lstStyle/>
          <a:p>
            <a:r>
              <a:rPr lang="en-NZ" altLang="en-US" sz="2000" dirty="0">
                <a:solidFill>
                  <a:srgbClr val="C00000"/>
                </a:solidFill>
              </a:rPr>
              <a:t>Learning in the brain results in spatio-temporal AM (STAM):</a:t>
            </a:r>
            <a:br>
              <a:rPr lang="en-NZ" altLang="en-US" sz="2000" dirty="0">
                <a:solidFill>
                  <a:srgbClr val="C00000"/>
                </a:solidFill>
              </a:rPr>
            </a:br>
            <a:r>
              <a:rPr lang="en-NZ" altLang="en-US" sz="2000" dirty="0">
                <a:solidFill>
                  <a:srgbClr val="C00000"/>
                </a:solidFill>
              </a:rPr>
              <a:t>Image recognition and action </a:t>
            </a:r>
          </a:p>
        </p:txBody>
      </p:sp>
      <p:sp>
        <p:nvSpPr>
          <p:cNvPr id="3" name="Content Placeholder 2"/>
          <p:cNvSpPr>
            <a:spLocks noGrp="1"/>
          </p:cNvSpPr>
          <p:nvPr>
            <p:ph idx="1"/>
          </p:nvPr>
        </p:nvSpPr>
        <p:spPr>
          <a:xfrm>
            <a:off x="755650" y="5097463"/>
            <a:ext cx="7772400" cy="941387"/>
          </a:xfrm>
        </p:spPr>
        <p:txBody>
          <a:bodyPr/>
          <a:lstStyle/>
          <a:p>
            <a:pPr marL="0" indent="0">
              <a:buFontTx/>
              <a:buNone/>
              <a:defRPr/>
            </a:pPr>
            <a:r>
              <a:rPr lang="en-US" sz="1200" dirty="0"/>
              <a:t> Deep serial processing of visual stimuli in humans for image classification and action. </a:t>
            </a:r>
          </a:p>
          <a:p>
            <a:pPr marL="0" indent="0">
              <a:buFontTx/>
              <a:buNone/>
              <a:defRPr/>
            </a:pPr>
            <a:r>
              <a:rPr lang="en-US" sz="1200" dirty="0"/>
              <a:t>Location of cortical areas: V1 = primary visual cortex, V2 = secondary visual cortex, V4 = </a:t>
            </a:r>
            <a:r>
              <a:rPr lang="en-US" sz="1200" dirty="0" err="1"/>
              <a:t>quartiary</a:t>
            </a:r>
            <a:r>
              <a:rPr lang="en-US" sz="1200" dirty="0"/>
              <a:t> visual cortex, IT = inferotemporal cortex, PFC = prefrontal cortex, PMC = premotor cortex, MC = motor cortex. </a:t>
            </a:r>
          </a:p>
          <a:p>
            <a:pPr>
              <a:defRPr/>
            </a:pPr>
            <a:endParaRPr lang="en-US" sz="1200" dirty="0"/>
          </a:p>
          <a:p>
            <a:pPr marL="0" indent="0">
              <a:buFontTx/>
              <a:buNone/>
              <a:defRPr/>
            </a:pPr>
            <a:r>
              <a:rPr lang="en-US" sz="1400" dirty="0">
                <a:latin typeface="Times" panose="02020603050405020304" pitchFamily="18" charset="0"/>
                <a:ea typeface="Times New Roman" panose="02020603050405020304" pitchFamily="18" charset="0"/>
              </a:rPr>
              <a:t>                      (from </a:t>
            </a:r>
            <a:r>
              <a:rPr lang="en-US" sz="1400" dirty="0" err="1">
                <a:latin typeface="Times" panose="02020603050405020304" pitchFamily="18" charset="0"/>
                <a:ea typeface="Times New Roman" panose="02020603050405020304" pitchFamily="18" charset="0"/>
              </a:rPr>
              <a:t>L.Benuskova</a:t>
            </a:r>
            <a:r>
              <a:rPr lang="en-US" sz="1400" dirty="0">
                <a:latin typeface="Times" panose="02020603050405020304" pitchFamily="18" charset="0"/>
                <a:ea typeface="Times New Roman" panose="02020603050405020304" pitchFamily="18" charset="0"/>
              </a:rPr>
              <a:t>, </a:t>
            </a:r>
            <a:r>
              <a:rPr lang="en-US" sz="1400" dirty="0" err="1">
                <a:latin typeface="Times" panose="02020603050405020304" pitchFamily="18" charset="0"/>
                <a:ea typeface="Times New Roman" panose="02020603050405020304" pitchFamily="18" charset="0"/>
              </a:rPr>
              <a:t>N.Kasabov</a:t>
            </a:r>
            <a:r>
              <a:rPr lang="en-US" sz="1400" dirty="0">
                <a:latin typeface="Times" panose="02020603050405020304" pitchFamily="18" charset="0"/>
                <a:ea typeface="Times New Roman" panose="02020603050405020304" pitchFamily="18" charset="0"/>
              </a:rPr>
              <a:t>, Computational neurogenetic modelling, Springer, 2007)</a:t>
            </a:r>
            <a:endParaRPr lang="en-NZ" sz="1400" dirty="0">
              <a:latin typeface="Times" panose="02020603050405020304" pitchFamily="18" charset="0"/>
              <a:ea typeface="Times New Roman" panose="02020603050405020304" pitchFamily="18" charset="0"/>
            </a:endParaRPr>
          </a:p>
          <a:p>
            <a:pPr>
              <a:defRPr/>
            </a:pPr>
            <a:endParaRPr lang="en-NZ" sz="1200" dirty="0"/>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r>
              <a:rPr lang="en-AU" altLang="en-US" sz="1400">
                <a:solidFill>
                  <a:schemeClr val="bg1"/>
                </a:solidFill>
              </a:rPr>
              <a:t>nkasabov@aut.ac.nz</a:t>
            </a:r>
          </a:p>
        </p:txBody>
      </p:sp>
      <p:sp>
        <p:nvSpPr>
          <p:cNvPr id="81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endParaRPr lang="en-NZ" altLang="en-US"/>
          </a:p>
        </p:txBody>
      </p:sp>
      <p:graphicFrame>
        <p:nvGraphicFramePr>
          <p:cNvPr id="8198" name="Object 5"/>
          <p:cNvGraphicFramePr>
            <a:graphicFrameLocks noChangeAspect="1"/>
          </p:cNvGraphicFramePr>
          <p:nvPr/>
        </p:nvGraphicFramePr>
        <p:xfrm>
          <a:off x="1835150" y="1052513"/>
          <a:ext cx="5473700" cy="3671887"/>
        </p:xfrm>
        <a:graphic>
          <a:graphicData uri="http://schemas.openxmlformats.org/presentationml/2006/ole">
            <mc:AlternateContent xmlns:mc="http://schemas.openxmlformats.org/markup-compatibility/2006">
              <mc:Choice xmlns:v="urn:schemas-microsoft-com:vml" Requires="v">
                <p:oleObj name="Picture" r:id="rId2" imgW="7385304" imgH="5593080" progId="Word.Picture.8">
                  <p:embed/>
                </p:oleObj>
              </mc:Choice>
              <mc:Fallback>
                <p:oleObj name="Picture" r:id="rId2" imgW="7385304" imgH="5593080" progId="Word.Picture.8">
                  <p:embed/>
                  <p:pic>
                    <p:nvPicPr>
                      <p:cNvPr id="81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052513"/>
                        <a:ext cx="5473700" cy="367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1">
            <a:extLst>
              <a:ext uri="{FF2B5EF4-FFF2-40B4-BE49-F238E27FC236}">
                <a16:creationId xmlns:a16="http://schemas.microsoft.com/office/drawing/2014/main" id="{942F5617-E56D-4D35-B6E9-4D15798998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50744" y="6434373"/>
            <a:ext cx="954612" cy="42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7349"/>
    </mc:Choice>
    <mc:Fallback xmlns="">
      <p:transition spd="slow" advTm="3734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80975" y="4373563"/>
            <a:ext cx="8785225" cy="2232025"/>
          </a:xfrm>
        </p:spPr>
        <p:txBody>
          <a:bodyPr/>
          <a:lstStyle/>
          <a:p>
            <a:pPr marL="0" indent="0">
              <a:buFontTx/>
              <a:buNone/>
            </a:pPr>
            <a:r>
              <a:rPr lang="en-US" altLang="en-US" sz="1400" dirty="0">
                <a:latin typeface="Times New Roman" panose="02020603050405020304" pitchFamily="18" charset="0"/>
                <a:cs typeface="Times New Roman" panose="02020603050405020304" pitchFamily="18" charset="0"/>
              </a:rPr>
              <a:t>The basic model of language processing during the simple task of repeating the word that has been heard is the Wernicke-</a:t>
            </a:r>
            <a:r>
              <a:rPr lang="en-US" altLang="en-US" sz="1400" dirty="0" err="1">
                <a:latin typeface="Times New Roman" panose="02020603050405020304" pitchFamily="18" charset="0"/>
                <a:cs typeface="Times New Roman" panose="02020603050405020304" pitchFamily="18" charset="0"/>
              </a:rPr>
              <a:t>Geschwind</a:t>
            </a:r>
            <a:r>
              <a:rPr lang="en-US" altLang="en-US" sz="1400" dirty="0">
                <a:latin typeface="Times New Roman" panose="02020603050405020304" pitchFamily="18" charset="0"/>
                <a:cs typeface="Times New Roman" panose="02020603050405020304" pitchFamily="18" charset="0"/>
              </a:rPr>
              <a:t> model (Mayeux and Kandel 1991). A language task involves transfer of information from the inner ear through the auditory nucleus in thalamus to the primary auditory cortex (Brodmann’s area 41), then to the higher-order auditory cortex (area 42), before it is relayed to the angular gyrus (area 39). From here, the information is projected to Wernicke’s area (area 22) and then, by means of the </a:t>
            </a:r>
            <a:r>
              <a:rPr lang="en-US" altLang="en-US" sz="1400" i="1" dirty="0">
                <a:latin typeface="Times New Roman" panose="02020603050405020304" pitchFamily="18" charset="0"/>
                <a:cs typeface="Times New Roman" panose="02020603050405020304" pitchFamily="18" charset="0"/>
              </a:rPr>
              <a:t>arcuate fasciculus</a:t>
            </a:r>
            <a:r>
              <a:rPr lang="en-US" altLang="en-US" sz="1400" dirty="0">
                <a:latin typeface="Times New Roman" panose="02020603050405020304" pitchFamily="18" charset="0"/>
                <a:cs typeface="Times New Roman" panose="02020603050405020304" pitchFamily="18" charset="0"/>
              </a:rPr>
              <a:t>, to </a:t>
            </a:r>
            <a:r>
              <a:rPr lang="en-US" altLang="en-US" sz="1400" dirty="0" err="1">
                <a:latin typeface="Times New Roman" panose="02020603050405020304" pitchFamily="18" charset="0"/>
                <a:cs typeface="Times New Roman" panose="02020603050405020304" pitchFamily="18" charset="0"/>
              </a:rPr>
              <a:t>Broca’s</a:t>
            </a:r>
            <a:r>
              <a:rPr lang="en-US" altLang="en-US" sz="1400" dirty="0">
                <a:latin typeface="Times New Roman" panose="02020603050405020304" pitchFamily="18" charset="0"/>
                <a:cs typeface="Times New Roman" panose="02020603050405020304" pitchFamily="18" charset="0"/>
              </a:rPr>
              <a:t> area (44, 45), where the perception of language is translated into the grammatical structure of a phrase and where the memory for word articulation is stored. This information about the sound pattern of the phrase is then relayed to the facial area of the motor cortex that controls articulation so that the word can be spoken. </a:t>
            </a:r>
            <a:endParaRPr lang="en-NZ" altLang="en-US" sz="1400" dirty="0">
              <a:latin typeface="Times New Roman" panose="02020603050405020304" pitchFamily="18" charset="0"/>
              <a:cs typeface="Times New Roman" panose="02020603050405020304" pitchFamily="18" charset="0"/>
            </a:endParaRP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r>
              <a:rPr lang="en-AU" altLang="en-US" sz="1400">
                <a:solidFill>
                  <a:schemeClr val="bg1"/>
                </a:solidFill>
              </a:rPr>
              <a:t>nkasabov@aut.ac.nz</a:t>
            </a:r>
          </a:p>
        </p:txBody>
      </p:sp>
      <p:sp>
        <p:nvSpPr>
          <p:cNvPr id="9220" name="Rectangle 4"/>
          <p:cNvSpPr>
            <a:spLocks noChangeArrowheads="1"/>
          </p:cNvSpPr>
          <p:nvPr/>
        </p:nvSpPr>
        <p:spPr bwMode="auto">
          <a:xfrm>
            <a:off x="7362825" y="2209800"/>
            <a:ext cx="16033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r>
              <a:rPr lang="en-US" altLang="en-US" sz="1400" dirty="0">
                <a:latin typeface="Times" panose="02020603050405020304" pitchFamily="18" charset="0"/>
                <a:cs typeface="Times New Roman" panose="02020603050405020304" pitchFamily="18" charset="0"/>
              </a:rPr>
              <a:t>(from </a:t>
            </a:r>
            <a:r>
              <a:rPr lang="en-US" altLang="en-US" sz="1400" dirty="0" err="1">
                <a:latin typeface="Times" panose="02020603050405020304" pitchFamily="18" charset="0"/>
                <a:cs typeface="Times New Roman" panose="02020603050405020304" pitchFamily="18" charset="0"/>
              </a:rPr>
              <a:t>L.Benuskova</a:t>
            </a:r>
            <a:r>
              <a:rPr lang="en-US" altLang="en-US" sz="1400" dirty="0">
                <a:latin typeface="Times" panose="02020603050405020304" pitchFamily="18" charset="0"/>
                <a:cs typeface="Times New Roman" panose="02020603050405020304" pitchFamily="18" charset="0"/>
              </a:rPr>
              <a:t>, </a:t>
            </a:r>
            <a:r>
              <a:rPr lang="en-US" altLang="en-US" sz="1400" dirty="0" err="1">
                <a:latin typeface="Times" panose="02020603050405020304" pitchFamily="18" charset="0"/>
                <a:cs typeface="Times New Roman" panose="02020603050405020304" pitchFamily="18" charset="0"/>
              </a:rPr>
              <a:t>N.Kasabov</a:t>
            </a:r>
            <a:r>
              <a:rPr lang="en-US" altLang="en-US" sz="1400" dirty="0">
                <a:latin typeface="Times" panose="02020603050405020304" pitchFamily="18" charset="0"/>
                <a:cs typeface="Times New Roman" panose="02020603050405020304" pitchFamily="18" charset="0"/>
              </a:rPr>
              <a:t>, Computational neurogenetic modelling, Springer, 2007)</a:t>
            </a:r>
            <a:endParaRPr lang="en-NZ" altLang="en-US" sz="1400" dirty="0">
              <a:latin typeface="Times" panose="02020603050405020304" pitchFamily="18" charset="0"/>
              <a:cs typeface="Times New Roman" panose="02020603050405020304" pitchFamily="18" charset="0"/>
            </a:endParaRPr>
          </a:p>
        </p:txBody>
      </p:sp>
      <p:sp>
        <p:nvSpPr>
          <p:cNvPr id="9221" name="Rectangle 2"/>
          <p:cNvSpPr>
            <a:spLocks noChangeArrowheads="1"/>
          </p:cNvSpPr>
          <p:nvPr/>
        </p:nvSpPr>
        <p:spPr bwMode="auto">
          <a:xfrm>
            <a:off x="2195513"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endParaRPr lang="en-NZ" altLang="en-US"/>
          </a:p>
        </p:txBody>
      </p:sp>
      <p:graphicFrame>
        <p:nvGraphicFramePr>
          <p:cNvPr id="9222" name="Object 6"/>
          <p:cNvGraphicFramePr>
            <a:graphicFrameLocks noChangeAspect="1"/>
          </p:cNvGraphicFramePr>
          <p:nvPr/>
        </p:nvGraphicFramePr>
        <p:xfrm>
          <a:off x="1476375" y="620713"/>
          <a:ext cx="5815013" cy="3752850"/>
        </p:xfrm>
        <a:graphic>
          <a:graphicData uri="http://schemas.openxmlformats.org/presentationml/2006/ole">
            <mc:AlternateContent xmlns:mc="http://schemas.openxmlformats.org/markup-compatibility/2006">
              <mc:Choice xmlns:v="urn:schemas-microsoft-com:vml" Requires="v">
                <p:oleObj name="Picture" r:id="rId2" imgW="4413768" imgH="2985113" progId="Word.Picture.8">
                  <p:embed/>
                </p:oleObj>
              </mc:Choice>
              <mc:Fallback>
                <p:oleObj name="Picture" r:id="rId2" imgW="4413768" imgH="2985113" progId="Word.Picture.8">
                  <p:embed/>
                  <p:pic>
                    <p:nvPicPr>
                      <p:cNvPr id="9222"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620713"/>
                        <a:ext cx="5815013" cy="3752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3" name="Rectangle 8"/>
          <p:cNvSpPr>
            <a:spLocks noChangeArrowheads="1"/>
          </p:cNvSpPr>
          <p:nvPr/>
        </p:nvSpPr>
        <p:spPr bwMode="auto">
          <a:xfrm>
            <a:off x="323850" y="-36513"/>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lgn="ctr"/>
            <a:r>
              <a:rPr lang="en-NZ" altLang="en-US" sz="2000" dirty="0">
                <a:solidFill>
                  <a:srgbClr val="C00000"/>
                </a:solidFill>
              </a:rPr>
              <a:t>Language learning is also based on STAM</a:t>
            </a:r>
            <a:endParaRPr lang="en-NZ" altLang="en-US" sz="2000" dirty="0"/>
          </a:p>
        </p:txBody>
      </p:sp>
      <p:pic>
        <p:nvPicPr>
          <p:cNvPr id="9" name="Picture 1">
            <a:extLst>
              <a:ext uri="{FF2B5EF4-FFF2-40B4-BE49-F238E27FC236}">
                <a16:creationId xmlns:a16="http://schemas.microsoft.com/office/drawing/2014/main" id="{A476A761-8333-438F-A5C0-63F5708A8D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6416806"/>
            <a:ext cx="954612" cy="42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2271"/>
    </mc:Choice>
    <mc:Fallback xmlns="">
      <p:transition spd="slow" advTm="422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57806" y="95181"/>
            <a:ext cx="8334674" cy="504056"/>
          </a:xfrm>
        </p:spPr>
        <p:txBody>
          <a:bodyPr/>
          <a:lstStyle/>
          <a:p>
            <a:pPr algn="l"/>
            <a:br>
              <a:rPr lang="en-GB" altLang="en-US" sz="2400" dirty="0">
                <a:solidFill>
                  <a:srgbClr val="C00000"/>
                </a:solidFill>
              </a:rPr>
            </a:br>
            <a:br>
              <a:rPr lang="en-GB" altLang="en-US" sz="2400" dirty="0">
                <a:solidFill>
                  <a:srgbClr val="C00000"/>
                </a:solidFill>
              </a:rPr>
            </a:br>
            <a:br>
              <a:rPr lang="en-GB" altLang="en-US" sz="2400" dirty="0">
                <a:solidFill>
                  <a:srgbClr val="C00000"/>
                </a:solidFill>
              </a:rPr>
            </a:br>
            <a:br>
              <a:rPr lang="en-GB" altLang="en-US" sz="2400" dirty="0">
                <a:solidFill>
                  <a:srgbClr val="C00000"/>
                </a:solidFill>
              </a:rPr>
            </a:br>
            <a:r>
              <a:rPr lang="en-GB" altLang="en-US" sz="2400" dirty="0">
                <a:solidFill>
                  <a:srgbClr val="C00000"/>
                </a:solidFill>
              </a:rPr>
              <a:t>Encoding input information for building STAM in the brain and in brain-</a:t>
            </a:r>
            <a:r>
              <a:rPr lang="en-GB" altLang="en-US" sz="2400" dirty="0" err="1">
                <a:solidFill>
                  <a:srgbClr val="C00000"/>
                </a:solidFill>
              </a:rPr>
              <a:t>inspiored</a:t>
            </a:r>
            <a:r>
              <a:rPr lang="en-GB" altLang="en-US" sz="2400" dirty="0">
                <a:solidFill>
                  <a:srgbClr val="C00000"/>
                </a:solidFill>
              </a:rPr>
              <a:t> spiking neural networks (SNN)  </a:t>
            </a:r>
            <a:r>
              <a:rPr lang="en-GB" altLang="en-US" sz="2000" dirty="0">
                <a:solidFill>
                  <a:srgbClr val="C00000"/>
                </a:solidFill>
              </a:rPr>
              <a:t>  </a:t>
            </a:r>
            <a:br>
              <a:rPr lang="en-GB" altLang="en-US" sz="2000" dirty="0">
                <a:solidFill>
                  <a:srgbClr val="C00000"/>
                </a:solidFill>
              </a:rPr>
            </a:br>
            <a:br>
              <a:rPr lang="en-GB" altLang="en-US" sz="2000" b="1" dirty="0">
                <a:solidFill>
                  <a:srgbClr val="C00000"/>
                </a:solidFill>
              </a:rPr>
            </a:br>
            <a:r>
              <a:rPr lang="en-GB" altLang="en-US" sz="2400" dirty="0">
                <a:solidFill>
                  <a:srgbClr val="C00000"/>
                </a:solidFill>
              </a:rPr>
              <a:t> </a:t>
            </a:r>
            <a:r>
              <a:rPr lang="en-GB" altLang="en-US" sz="1600" dirty="0">
                <a:solidFill>
                  <a:srgbClr val="C00000"/>
                </a:solidFill>
              </a:rPr>
              <a:t>A spike is generated only if a change in the input data occurs beyond a threshold  </a:t>
            </a:r>
            <a:br>
              <a:rPr lang="en-GB" altLang="en-US" sz="1600" dirty="0">
                <a:solidFill>
                  <a:srgbClr val="C00000"/>
                </a:solidFill>
              </a:rPr>
            </a:br>
            <a:r>
              <a:rPr lang="en-GB" altLang="en-US" sz="1600" dirty="0"/>
              <a:t> Silicon Retina (Tobi Delbruck, INI, ETH/UZH, Zurich ), DVS128: Retinotopic </a:t>
            </a:r>
            <a:br>
              <a:rPr lang="en-GB" altLang="en-US" sz="1600" dirty="0"/>
            </a:br>
            <a:r>
              <a:rPr lang="en-GB" altLang="en-US" sz="1600" dirty="0"/>
              <a:t> Silicon Cochlea ( Shih-Chii Liu, INI, ETH/UZH, Zurich): Tonotopic </a:t>
            </a:r>
          </a:p>
        </p:txBody>
      </p:sp>
      <p:sp>
        <p:nvSpPr>
          <p:cNvPr id="20483" name="Footer Placeholder 3"/>
          <p:cNvSpPr>
            <a:spLocks noGrp="1"/>
          </p:cNvSpPr>
          <p:nvPr>
            <p:ph type="ftr" sz="quarter" idx="11"/>
          </p:nvPr>
        </p:nvSpPr>
        <p:spPr>
          <a:xfrm>
            <a:off x="1643063" y="6524625"/>
            <a:ext cx="592931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spcBef>
                <a:spcPct val="20000"/>
              </a:spcBef>
              <a:buChar char="•"/>
              <a:defRPr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spcBef>
                <a:spcPct val="20000"/>
              </a:spcBef>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spcBef>
                <a:spcPct val="20000"/>
              </a:spcBef>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spcBef>
                <a:spcPct val="0"/>
              </a:spcBef>
              <a:buFontTx/>
              <a:buNone/>
            </a:pPr>
            <a:r>
              <a:rPr lang="en-GB" altLang="en-US" sz="1400" dirty="0">
                <a:solidFill>
                  <a:schemeClr val="bg1"/>
                </a:solidFill>
                <a:hlinkClick r:id="rId2"/>
              </a:rPr>
              <a:t>nkasabov@aut.ac.nz</a:t>
            </a:r>
            <a:r>
              <a:rPr lang="en-GB" altLang="en-US" sz="1400" dirty="0">
                <a:solidFill>
                  <a:schemeClr val="bg1"/>
                </a:solidFill>
              </a:rPr>
              <a:t>        </a:t>
            </a:r>
            <a:r>
              <a:rPr lang="en-GB" altLang="en-US" sz="1400" dirty="0">
                <a:solidFill>
                  <a:schemeClr val="bg1"/>
                </a:solidFill>
                <a:hlinkClick r:id="rId3"/>
              </a:rPr>
              <a:t>www.kedri.aut.ac.nz/neucube</a:t>
            </a:r>
            <a:endParaRPr lang="en-GB" altLang="en-US" sz="1400" dirty="0">
              <a:solidFill>
                <a:schemeClr val="bg1"/>
              </a:solidFill>
            </a:endParaRPr>
          </a:p>
          <a:p>
            <a:pPr>
              <a:spcBef>
                <a:spcPct val="0"/>
              </a:spcBef>
              <a:buFontTx/>
              <a:buNone/>
            </a:pPr>
            <a:endParaRPr lang="en-GB" altLang="en-US" sz="1400" dirty="0">
              <a:solidFill>
                <a:schemeClr val="bg1"/>
              </a:solidFill>
            </a:endParaRPr>
          </a:p>
          <a:p>
            <a:pPr>
              <a:spcBef>
                <a:spcPct val="0"/>
              </a:spcBef>
              <a:buFontTx/>
              <a:buNone/>
            </a:pPr>
            <a:endParaRPr lang="en-AU" altLang="en-US" sz="1400" dirty="0">
              <a:solidFill>
                <a:schemeClr val="bg1"/>
              </a:solidFill>
            </a:endParaRPr>
          </a:p>
        </p:txBody>
      </p:sp>
      <p:pic>
        <p:nvPicPr>
          <p:cNvPr id="204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276872"/>
            <a:ext cx="4721721"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9DE7302-6EAD-46E5-B6B7-3C10B5C9992A}"/>
              </a:ext>
            </a:extLst>
          </p:cNvPr>
          <p:cNvSpPr txBox="1"/>
          <p:nvPr/>
        </p:nvSpPr>
        <p:spPr>
          <a:xfrm>
            <a:off x="-1" y="5128086"/>
            <a:ext cx="8973741" cy="738664"/>
          </a:xfrm>
          <a:prstGeom prst="rect">
            <a:avLst/>
          </a:prstGeom>
          <a:noFill/>
        </p:spPr>
        <p:txBody>
          <a:bodyPr wrap="square">
            <a:spAutoFit/>
          </a:bodyPr>
          <a:lstStyle/>
          <a:p>
            <a:pPr algn="l"/>
            <a:r>
              <a:rPr lang="en-GB" altLang="en-US" sz="2800" dirty="0">
                <a:solidFill>
                  <a:srgbClr val="C00000"/>
                </a:solidFill>
              </a:rPr>
              <a:t> </a:t>
            </a:r>
            <a:r>
              <a:rPr lang="en-GB" altLang="en-US" sz="1400" dirty="0"/>
              <a:t>Threshold-based encoding – retinotopic                                        </a:t>
            </a:r>
            <a:r>
              <a:rPr lang="en-NZ" sz="1400" b="0" i="0" u="none" strike="noStrike" baseline="0" dirty="0">
                <a:latin typeface="SFTI1095"/>
              </a:rPr>
              <a:t>Tonotopic organization of the cochlea:</a:t>
            </a:r>
          </a:p>
          <a:p>
            <a:pPr algn="l"/>
            <a:r>
              <a:rPr lang="en-NZ" sz="1400" dirty="0">
                <a:latin typeface="SFTI1095"/>
              </a:rPr>
              <a:t>                                                                    </a:t>
            </a:r>
            <a:r>
              <a:rPr lang="fr-FR" sz="1400" b="0" i="0" u="none" strike="noStrike" baseline="0" dirty="0">
                <a:latin typeface="SFTI1095"/>
              </a:rPr>
              <a:t>                                                        https://sites.google.com/site/jayanthinyswebite</a:t>
            </a:r>
            <a:r>
              <a:rPr lang="en-GB" altLang="en-US" sz="1200" dirty="0"/>
              <a:t> </a:t>
            </a:r>
            <a:endParaRPr lang="en-NZ" sz="1200" dirty="0"/>
          </a:p>
        </p:txBody>
      </p:sp>
      <p:pic>
        <p:nvPicPr>
          <p:cNvPr id="4" name="Picture 3">
            <a:extLst>
              <a:ext uri="{FF2B5EF4-FFF2-40B4-BE49-F238E27FC236}">
                <a16:creationId xmlns:a16="http://schemas.microsoft.com/office/drawing/2014/main" id="{4927EFEB-6F1A-413F-B693-C63306CCB933}"/>
              </a:ext>
            </a:extLst>
          </p:cNvPr>
          <p:cNvPicPr>
            <a:picLocks noChangeAspect="1"/>
          </p:cNvPicPr>
          <p:nvPr/>
        </p:nvPicPr>
        <p:blipFill>
          <a:blip r:embed="rId5"/>
          <a:stretch>
            <a:fillRect/>
          </a:stretch>
        </p:blipFill>
        <p:spPr>
          <a:xfrm>
            <a:off x="5062352" y="2132856"/>
            <a:ext cx="3619393" cy="2880320"/>
          </a:xfrm>
          <a:prstGeom prst="rect">
            <a:avLst/>
          </a:prstGeom>
        </p:spPr>
      </p:pic>
      <p:pic>
        <p:nvPicPr>
          <p:cNvPr id="7" name="Picture 1">
            <a:extLst>
              <a:ext uri="{FF2B5EF4-FFF2-40B4-BE49-F238E27FC236}">
                <a16:creationId xmlns:a16="http://schemas.microsoft.com/office/drawing/2014/main" id="{E144871F-790E-4CEB-8CF6-23431250B2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6416806"/>
            <a:ext cx="954612" cy="42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237483"/>
      </p:ext>
    </p:extLst>
  </p:cSld>
  <p:clrMapOvr>
    <a:masterClrMapping/>
  </p:clrMapOvr>
  <mc:AlternateContent xmlns:mc="http://schemas.openxmlformats.org/markup-compatibility/2006" xmlns:p14="http://schemas.microsoft.com/office/powerpoint/2010/main">
    <mc:Choice Requires="p14">
      <p:transition spd="slow" p14:dur="2000" advTm="54352"/>
    </mc:Choice>
    <mc:Fallback xmlns="">
      <p:transition spd="slow" advTm="543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E151-7A05-0F54-8541-ED1F7B213360}"/>
              </a:ext>
            </a:extLst>
          </p:cNvPr>
          <p:cNvSpPr>
            <a:spLocks noGrp="1"/>
          </p:cNvSpPr>
          <p:nvPr>
            <p:ph type="title"/>
          </p:nvPr>
        </p:nvSpPr>
        <p:spPr>
          <a:xfrm>
            <a:off x="703868" y="190500"/>
            <a:ext cx="7772400" cy="790228"/>
          </a:xfrm>
        </p:spPr>
        <p:txBody>
          <a:bodyPr/>
          <a:lstStyle/>
          <a:p>
            <a:r>
              <a:rPr lang="en-NZ" sz="2000" dirty="0">
                <a:solidFill>
                  <a:srgbClr val="C00000"/>
                </a:solidFill>
              </a:rPr>
              <a:t>Mapping input video and audio information in the NeuCube brain inspired SNN </a:t>
            </a:r>
          </a:p>
        </p:txBody>
      </p:sp>
      <p:sp>
        <p:nvSpPr>
          <p:cNvPr id="4" name="Footer Placeholder 3">
            <a:extLst>
              <a:ext uri="{FF2B5EF4-FFF2-40B4-BE49-F238E27FC236}">
                <a16:creationId xmlns:a16="http://schemas.microsoft.com/office/drawing/2014/main" id="{6858072B-2A32-C001-F904-CB3D5B4D4F98}"/>
              </a:ext>
            </a:extLst>
          </p:cNvPr>
          <p:cNvSpPr>
            <a:spLocks noGrp="1"/>
          </p:cNvSpPr>
          <p:nvPr>
            <p:ph type="ftr" sz="quarter" idx="11"/>
          </p:nvPr>
        </p:nvSpPr>
        <p:spPr/>
        <p:txBody>
          <a:bodyPr/>
          <a:lstStyle/>
          <a:p>
            <a:pPr>
              <a:defRPr/>
            </a:pPr>
            <a:r>
              <a:rPr lang="en-AU"/>
              <a:t>nkasabov@aut.ac.nz</a:t>
            </a:r>
          </a:p>
        </p:txBody>
      </p:sp>
      <p:pic>
        <p:nvPicPr>
          <p:cNvPr id="5" name="Image 7">
            <a:extLst>
              <a:ext uri="{FF2B5EF4-FFF2-40B4-BE49-F238E27FC236}">
                <a16:creationId xmlns:a16="http://schemas.microsoft.com/office/drawing/2014/main" id="{9B5CC37B-F137-2A56-73C8-508125B4A3E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39552" y="1700808"/>
            <a:ext cx="3816424" cy="3312368"/>
          </a:xfrm>
          <a:prstGeom prst="rect">
            <a:avLst/>
          </a:prstGeom>
        </p:spPr>
      </p:pic>
      <p:pic>
        <p:nvPicPr>
          <p:cNvPr id="6" name="Image 10">
            <a:extLst>
              <a:ext uri="{FF2B5EF4-FFF2-40B4-BE49-F238E27FC236}">
                <a16:creationId xmlns:a16="http://schemas.microsoft.com/office/drawing/2014/main" id="{FB257E34-C1E6-C3DC-0719-BBD41F1242B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220072" y="1700808"/>
            <a:ext cx="3256196" cy="3096344"/>
          </a:xfrm>
          <a:prstGeom prst="rect">
            <a:avLst/>
          </a:prstGeom>
        </p:spPr>
      </p:pic>
    </p:spTree>
    <p:extLst>
      <p:ext uri="{BB962C8B-B14F-4D97-AF65-F5344CB8AC3E}">
        <p14:creationId xmlns:p14="http://schemas.microsoft.com/office/powerpoint/2010/main" val="231316074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76407</TotalTime>
  <Words>2244</Words>
  <Application>Microsoft Office PowerPoint</Application>
  <PresentationFormat>On-screen Show (4:3)</PresentationFormat>
  <Paragraphs>201</Paragraphs>
  <Slides>13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4" baseType="lpstr">
      <vt:lpstr>Arial</vt:lpstr>
      <vt:lpstr>Arial Unicode MS</vt:lpstr>
      <vt:lpstr>Calibri</vt:lpstr>
      <vt:lpstr>NimbusRomNo9L-Regu</vt:lpstr>
      <vt:lpstr>Poppins SemiBold</vt:lpstr>
      <vt:lpstr>SFTI1095</vt:lpstr>
      <vt:lpstr>Times</vt:lpstr>
      <vt:lpstr>Times New Roman</vt:lpstr>
      <vt:lpstr>Times-Bold</vt:lpstr>
      <vt:lpstr>Default Design</vt:lpstr>
      <vt:lpstr>Picture</vt:lpstr>
      <vt:lpstr>   “111 Centre on Biological Computing and Artificial Intelligence” , Dalian University (DLU)  Cognitive Systems Engineering   Course organiser: Prof. Shihua Zhou             Course presenter     </vt:lpstr>
      <vt:lpstr>                                                                   Research Course DLU 2024                         Cognitive System Engineering  Cognitive systems (CogSys) are software-hardware systems that have their structure and functionality based on principles of information processing in the human brain. They are part of AI, but AI  includes also other systems that manifest cognitive behaviour, such as speech and image recognition, learning and reasoning, but using other methods , such as statistical, empirical,  abstract logic , etc.  The course is by research papers. Every topic will include: 1. Topic/task/problem specification 2. Previously published methods for solving the problem 3. Description of the method and in the paper under discussion  4. Software implementation, experimental results and discoveries  5. Applications 6. Future work to be done for this problem and questions for individual work   Expected results:  1. Students obtain new knowledge and skills in the area of CogSys for AI applications. 2. Students can learn to take a critical approach to the existing methods and systems. 3. Students can get confidence that they can suggest new methods and to publish them in good journals.  </vt:lpstr>
      <vt:lpstr>CogSysEn: Lecture Topics</vt:lpstr>
      <vt:lpstr>PowerPoint Presentation</vt:lpstr>
      <vt:lpstr>Different parts of the brain control different functions and they are connected through neuronal connections to make associative memories (AM) </vt:lpstr>
      <vt:lpstr>Learning in the brain results in spatio-temporal AM (STAM): Image recognition and action </vt:lpstr>
      <vt:lpstr>PowerPoint Presentation</vt:lpstr>
      <vt:lpstr>    Encoding input information for building STAM in the brain and in brain-inspiored spiking neural networks (SNN)       A spike is generated only if a change in the input data occurs beyond a threshold    Silicon Retina (Tobi Delbruck, INI, ETH/UZH, Zurich ), DVS128: Retinotopic   Silicon Cochlea ( Shih-Chii Liu, INI, ETH/UZH, Zurich): Tonotopic </vt:lpstr>
      <vt:lpstr>Mapping input video and audio information in the NeuCube brain inspired SNN </vt:lpstr>
      <vt:lpstr>                               Multimodal audio-visual STAM:       Moving object recognition when missing modality     Paper: Kasabov, N., B.Bhattacharya, I.Abouhassan et al, AViAM: Audio-Visual Associative Memories using Brain-inspired Spiking Neural Networks and a Case Study of Moving Object Recognition, Neural Networks with Applications, Springer-Nature (submitted), 2024,   - Training on both modalities - Recall on only one modality  - Case studies on airplane and train recognition     </vt:lpstr>
      <vt:lpstr>Model Accuracy obtained with  the NeuCube simulator when trained and tested with audio-visual data of an airplane flying on its approach to landing: class 1: object; class 2: no object. </vt:lpstr>
      <vt:lpstr>Model Accuracy obtained on the NeuCube simulator when trained and tested with audio-visual data of an   APPROACHING TRAIN. </vt:lpstr>
      <vt:lpstr>Discussions</vt:lpstr>
    </vt:vector>
  </TitlesOfParts>
  <Company>Auckland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Trajectory Clustering with a Hybrid Genetic Algorithm and Expectation Maximization Method</dc:title>
  <dc:creator>AUT</dc:creator>
  <cp:lastModifiedBy>Nikola Kasabov</cp:lastModifiedBy>
  <cp:revision>2290</cp:revision>
  <dcterms:created xsi:type="dcterms:W3CDTF">2004-06-10T02:59:00Z</dcterms:created>
  <dcterms:modified xsi:type="dcterms:W3CDTF">2024-05-17T08:45:54Z</dcterms:modified>
</cp:coreProperties>
</file>